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8" r:id="rId5"/>
    <p:sldId id="265" r:id="rId6"/>
    <p:sldId id="301" r:id="rId7"/>
    <p:sldId id="268" r:id="rId8"/>
    <p:sldId id="272" r:id="rId9"/>
    <p:sldId id="277" r:id="rId10"/>
    <p:sldId id="302" r:id="rId11"/>
    <p:sldId id="303" r:id="rId12"/>
    <p:sldId id="305" r:id="rId13"/>
    <p:sldId id="282" r:id="rId14"/>
    <p:sldId id="292" r:id="rId15"/>
    <p:sldId id="287" r:id="rId16"/>
    <p:sldId id="299" r:id="rId17"/>
  </p:sldIdLst>
  <p:sldSz cx="12192000" cy="6858000"/>
  <p:notesSz cx="6858000" cy="9144000"/>
  <p:embeddedFontLst>
    <p:embeddedFont>
      <p:font typeface="Avenir Next LT Pro" panose="020B0604020202020204" charset="0"/>
      <p:regular r:id="rId20"/>
      <p:bold r:id="rId21"/>
      <p:italic r:id="rId22"/>
      <p:boldItalic r:id="rId23"/>
    </p:embeddedFont>
    <p:embeddedFont>
      <p:font typeface="Baskerville Old Face" panose="02020602080505020303" pitchFamily="18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Speak Pro" panose="020B060402020202020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249" autoAdjust="0"/>
  </p:normalViewPr>
  <p:slideViewPr>
    <p:cSldViewPr snapToGrid="0">
      <p:cViewPr varScale="1">
        <p:scale>
          <a:sx n="164" d="100"/>
          <a:sy n="164" d="100"/>
        </p:scale>
        <p:origin x="120" y="132"/>
      </p:cViewPr>
      <p:guideLst/>
    </p:cSldViewPr>
  </p:slideViewPr>
  <p:outlineViewPr>
    <p:cViewPr>
      <p:scale>
        <a:sx n="33" d="100"/>
        <a:sy n="33" d="100"/>
      </p:scale>
      <p:origin x="0" y="-3354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FA9168-1AA0-4330-93C8-8A2BC786DA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5761D6-F269-4E92-99D5-40AC843D86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C0DD2-AAFF-40FB-B1D5-B76D6B9F63F5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D8426-202C-4385-BEF1-8D0C15BC743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91F5F-CE2D-4C59-9BE8-D5C9660BC8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82E420-31C0-4FAB-9C47-370244A3A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93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AA7A3-4278-43C6-8774-F62FA0274339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DF500-FE05-4D50-AB42-37EDEB80A6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920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5A1ED5E-125E-4828-9BC6-A73A2C8B88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318288"/>
            <a:ext cx="8807116" cy="2387600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3052756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FB3C-F5CB-4FF4-9626-146326B1E467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0"/>
            <a:ext cx="144000" cy="24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289770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172200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396630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2678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700327"/>
            <a:ext cx="4143555" cy="1536580"/>
          </a:xfr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defRPr>
            </a:lvl1pPr>
          </a:lstStyle>
          <a:p>
            <a:r>
              <a:rPr lang="en-US" dirty="0"/>
              <a:t>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4145" y="2138878"/>
            <a:ext cx="4361941" cy="31229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65D4-BE98-46E3-A6B7-4F34A5E5D254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941196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313915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279799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05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2864D1B-05AA-49BC-BA1A-52FAC02DA9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2316701"/>
            <a:ext cx="10515600" cy="150018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4083026"/>
            <a:ext cx="10515600" cy="77032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60C0-AC53-4D64-ABD7-4A55C0A77859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00A71E-3FCF-4E9F-9CE1-57411851763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687289" y="0"/>
            <a:ext cx="72000" cy="36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068863" y="3940727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65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2864D1B-05AA-49BC-BA1A-52FAC02DA9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2781919"/>
            <a:ext cx="10515600" cy="150018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4548244"/>
            <a:ext cx="10515600" cy="77032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C66F-F4C2-4254-902A-540C5FFDD766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8800" y="6159402"/>
            <a:ext cx="2919886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687289" y="3186000"/>
            <a:ext cx="72000" cy="36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068863" y="4405945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95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8820" y="4537309"/>
            <a:ext cx="9384760" cy="915873"/>
          </a:xfrm>
        </p:spPr>
        <p:txBody>
          <a:bodyPr anchor="b">
            <a:normAutofit/>
          </a:bodyPr>
          <a:lstStyle>
            <a:lvl1pPr>
              <a:defRPr sz="400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SECTION DIVIDER SLIDE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BAA4CC-3D2B-49F9-B077-001CA4738B89}"/>
              </a:ext>
            </a:extLst>
          </p:cNvPr>
          <p:cNvSpPr/>
          <p:nvPr userDrawn="1"/>
        </p:nvSpPr>
        <p:spPr>
          <a:xfrm>
            <a:off x="0" y="0"/>
            <a:ext cx="12192000" cy="4446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453F6-9CD2-44E4-BBC5-2899F0ED8F61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8819" y="6159402"/>
            <a:ext cx="2616158" cy="38420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2523DB2-F162-4E92-B6E1-B5E87D5D8ACF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16CC9B7-E806-4C95-96A5-EEEEBB4E99A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98820" y="5702936"/>
            <a:ext cx="9384760" cy="52693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95F7760-B839-4F89-B618-3371C8B08414}"/>
              </a:ext>
            </a:extLst>
          </p:cNvPr>
          <p:cNvCxnSpPr/>
          <p:nvPr userDrawn="1"/>
        </p:nvCxnSpPr>
        <p:spPr>
          <a:xfrm>
            <a:off x="1838883" y="5560637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20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37245BE-F984-498B-9CBB-C4DDD775060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20" y="2316701"/>
            <a:ext cx="9556063" cy="150018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27520" y="4083026"/>
            <a:ext cx="9556064" cy="77032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9AD0-5F22-4AC8-A079-4E7FF62CE0BA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1285167" y="255684"/>
            <a:ext cx="72000" cy="34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666742" y="3940727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A8760C4-08C1-4929-A6AE-568F6788388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9AE345-7CB6-4F86-99E6-C8B881714A2B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74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443655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FA05-2726-422B-A595-CD6EE4C03A22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684524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288248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023127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99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700327"/>
            <a:ext cx="4143555" cy="1536580"/>
          </a:xfr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DC830-91D4-4D76-B486-41F29E6EE30C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941196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313915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279799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92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7A75830-97F6-4D74-A47F-8CD50EFD37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27200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D9244-253B-4F61-9F15-81C783E03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744" y="2272009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5260-6F71-4500-AA56-E197C8A5E92E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9" y="0"/>
            <a:ext cx="7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0FF488-85D0-4162-BF82-7F9DAA427094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726B73F3-1DAC-413E-B204-D9A6E1472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8574EA-1B80-4D53-A1C5-929097CBD6A1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DDB37A-C70A-4701-A519-6A882408133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ED988384-E3A4-482D-94EF-A8F8894AA50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0145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059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A30FC14-A5B3-4B00-8DE8-B6E28CF32743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27200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D9244-253B-4F61-9F15-81C783E03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386142"/>
            <a:ext cx="5157787" cy="2015247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744" y="2272009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9DAC08-B52B-4DCC-9D22-E4E54E711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4744" y="3386142"/>
            <a:ext cx="5183188" cy="2015247"/>
          </a:xfrm>
        </p:spPr>
        <p:txBody>
          <a:bodyPr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1007-55FE-4B9E-99B0-5FCA5C63BEEE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9" y="0"/>
            <a:ext cx="720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0FF488-85D0-4162-BF82-7F9DAA427094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726B73F3-1DAC-413E-B204-D9A6E1472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8574EA-1B80-4D53-A1C5-929097CBD6A1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DDB37A-C70A-4701-A519-6A882408133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27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BFDD45-3FE7-46CA-9142-8DBABF181C24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27200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744" y="2272009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1A2B-ADE3-40A2-A02A-09FC8B80F731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8" y="255684"/>
            <a:ext cx="72000" cy="157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8791ED-1F60-48B9-B73C-7835714E670D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F968FAF7-548C-4383-BE8C-5A194EC21F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BEDEE03-9903-44CE-8EB8-22B19F5E8DD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FE8DF3E-FD5B-4215-B847-DFFB761C21A4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2B73E5D-AD65-4FEE-89DE-2E2643A34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E10D0906-57D4-410E-823B-3BAD416949E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0145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39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522758"/>
            <a:ext cx="8807116" cy="2387600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257226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74AC-6E10-46E9-BC4A-4E3A595D534E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3438000"/>
            <a:ext cx="144000" cy="34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10217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1015979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6874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8" y="2272009"/>
            <a:ext cx="4759643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3913D-DE21-4303-8F9D-A21ACDBC3B69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227200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757A12BA-9C40-44B2-BB42-FE7A1F89A09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527519" y="3386142"/>
            <a:ext cx="4783074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16A390F6-1520-488F-97A9-78F0B211900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911271" y="3386142"/>
            <a:ext cx="4783075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026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9" y="2272009"/>
            <a:ext cx="4540672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E45D-B5D1-4EF4-9967-78E83BC898CC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227200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80E9747C-D5E4-4606-9D3D-103BF578726B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527519" y="3386142"/>
            <a:ext cx="4559068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C45F91F2-CC9B-43AA-A5DF-A0BCEB342754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911271" y="3386142"/>
            <a:ext cx="4783069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179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7FDF157-A493-4A5F-9B08-356A30F203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 SLIDE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AB17F-C031-4630-8FA3-EE6012C20DEF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91E214-8AE6-4CA6-B994-7A8BDD0B394C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C95F487E-1B8C-4FBA-95B3-043C11DA1E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912DCD-5EAD-419F-BF95-02B45172EDB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659525"/>
            <a:ext cx="12192000" cy="4517136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32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an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0DB8CD8-F2C6-48F5-8A73-E5FB643BC475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PICTURE SLIDE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CC0F-AE50-44ED-8007-5467636E4C42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91E214-8AE6-4CA6-B994-7A8BDD0B394C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C95F487E-1B8C-4FBA-95B3-043C11DA1E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912DCD-5EAD-419F-BF95-02B45172EDB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659525"/>
            <a:ext cx="12192000" cy="3872910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5C7F29-6151-4F91-80D1-C96C51C06795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41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and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50F2065-1E46-45F4-8B82-40AFF3B380E4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 SLIDE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CE4A-56A6-49EC-A673-D7F2D2D770DB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6000" y="1659525"/>
            <a:ext cx="11700000" cy="4517136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58BD2B-1B9B-49E6-8C1A-77F7A60420D7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17DA84B-7C7B-413F-9A4E-88B7975E1C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3C73EB-9DF5-425B-B9EA-BADEC346708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09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and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90DA0444-D1E1-48F5-9158-243679F7B6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167439"/>
            <a:ext cx="12192000" cy="4009222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F2B0D-49A2-441C-B800-8DA3FF9758CE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13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an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FC6DCA8-CFF5-4F20-A410-C3EA0873DE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9" cy="4251153"/>
          </a:xfrm>
          <a:custGeom>
            <a:avLst/>
            <a:gdLst>
              <a:gd name="connsiteX0" fmla="*/ 0 w 12191999"/>
              <a:gd name="connsiteY0" fmla="*/ 0 h 4251153"/>
              <a:gd name="connsiteX1" fmla="*/ 12191999 w 12191999"/>
              <a:gd name="connsiteY1" fmla="*/ 0 h 4251153"/>
              <a:gd name="connsiteX2" fmla="*/ 12191999 w 12191999"/>
              <a:gd name="connsiteY2" fmla="*/ 795243 h 4251153"/>
              <a:gd name="connsiteX3" fmla="*/ 11190767 w 12191999"/>
              <a:gd name="connsiteY3" fmla="*/ 795243 h 4251153"/>
              <a:gd name="connsiteX4" fmla="*/ 11190767 w 12191999"/>
              <a:gd name="connsiteY4" fmla="*/ 802443 h 4251153"/>
              <a:gd name="connsiteX5" fmla="*/ 12191999 w 12191999"/>
              <a:gd name="connsiteY5" fmla="*/ 802443 h 4251153"/>
              <a:gd name="connsiteX6" fmla="*/ 12191999 w 12191999"/>
              <a:gd name="connsiteY6" fmla="*/ 4251153 h 4251153"/>
              <a:gd name="connsiteX7" fmla="*/ 0 w 12191999"/>
              <a:gd name="connsiteY7" fmla="*/ 4251153 h 42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251153">
                <a:moveTo>
                  <a:pt x="0" y="0"/>
                </a:moveTo>
                <a:lnTo>
                  <a:pt x="12191999" y="0"/>
                </a:lnTo>
                <a:lnTo>
                  <a:pt x="12191999" y="795243"/>
                </a:lnTo>
                <a:lnTo>
                  <a:pt x="11190767" y="795243"/>
                </a:lnTo>
                <a:lnTo>
                  <a:pt x="11190767" y="802443"/>
                </a:lnTo>
                <a:lnTo>
                  <a:pt x="12191999" y="802443"/>
                </a:lnTo>
                <a:lnTo>
                  <a:pt x="12191999" y="4251153"/>
                </a:lnTo>
                <a:lnTo>
                  <a:pt x="0" y="425115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4227" y="4435638"/>
            <a:ext cx="8807116" cy="1571359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5FDB-2FE7-44AD-B9BD-8BEF95F41952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4226" y="6159402"/>
            <a:ext cx="215446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E6B4C8-5DC5-48CB-A4AB-540F064C26C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BA6E06C-D6DA-4EDA-9A87-02C42E3144CB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D9DE605B-C51B-41B7-9FCB-86CE13FFB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311598-88E6-4CCA-AFD4-E5D87D3AAF1D}"/>
              </a:ext>
            </a:extLst>
          </p:cNvPr>
          <p:cNvCxnSpPr>
            <a:cxnSpLocks/>
          </p:cNvCxnSpPr>
          <p:nvPr userDrawn="1"/>
        </p:nvCxnSpPr>
        <p:spPr>
          <a:xfrm>
            <a:off x="11184000" y="80536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68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9B2A5FC-034D-4F4C-833F-A3DDC66E3E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CHART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3FB07-8F96-4A12-BC7E-21F8E0954886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31697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431112"/>
            <a:ext cx="5157787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4784" y="1402584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4784" y="2516716"/>
            <a:ext cx="5183188" cy="3687653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E7B492-C944-422B-9779-A95207B000CF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7A18CA1-13F1-4B77-BA9C-71FAF3AEE4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6915A3-52A7-4C8C-B8EC-41071CB1A90B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8B84D4-EC6A-481E-87B5-0AA6E59A5C1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74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A48C424-A3E8-45D9-A344-780A64F65F99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CHART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0E14-8D81-41DD-8E4A-1160D6D337E4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31697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431112"/>
            <a:ext cx="5157787" cy="2017154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4784" y="1402584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4784" y="2516716"/>
            <a:ext cx="5183188" cy="2931545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E7B492-C944-422B-9779-A95207B000CF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7A18CA1-13F1-4B77-BA9C-71FAF3AEE4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6915A3-52A7-4C8C-B8EC-41071CB1A90B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8B84D4-EC6A-481E-87B5-0AA6E59A5C1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56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0540321-6794-45E5-A403-F840A499D670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A226BC7-E49E-4871-8B90-93766E659C8E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7FD1F1BF-3901-435E-A225-44921D7097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A349A95-A047-4A05-83FB-F32C3818143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CHART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5738-C96E-44D6-94FE-78EC73B11312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8" y="255842"/>
            <a:ext cx="72000" cy="1033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31697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431112"/>
            <a:ext cx="5157787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4784" y="1402584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4784" y="2516716"/>
            <a:ext cx="5183188" cy="3687653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F95BF2-B52F-4059-BC20-4B61F5F92FC3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98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00582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949257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03798-9F8A-4555-A128-691FDFB38DA9}" type="datetime1">
              <a:rPr lang="en-US" noProof="0" smtClean="0"/>
              <a:t>3/25/2021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878000"/>
            <a:ext cx="144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79420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632EEF-732A-4DE7-BC5A-A86C31DB6F5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54CE062-7CDB-4AB7-B86E-461B22E7F4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1013969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01244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8" y="2272009"/>
            <a:ext cx="4759643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9398F-A7F5-4300-AD8D-F2211496F365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B530EAF-CF53-49F1-B6C8-C2B60A5F6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5328" y="3386142"/>
            <a:ext cx="4759643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141475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7E62B55-2C81-4D0C-82F0-D765EFB745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11272" y="2528891"/>
            <a:ext cx="4783083" cy="3630507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236971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06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0CD2376-834B-4EE0-BA14-A9AEA213561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9" y="2272009"/>
            <a:ext cx="4540672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CHART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D69A2-DE74-4722-929F-847049DD6A45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B530EAF-CF53-49F1-B6C8-C2B60A5F6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5329" y="3386142"/>
            <a:ext cx="4540672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141475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7E62B55-2C81-4D0C-82F0-D765EFB745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11272" y="2528891"/>
            <a:ext cx="4783083" cy="3630507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236971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35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FC33DF7-D0A2-49E4-BF1D-6DC097E62D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52069"/>
            <a:ext cx="3932237" cy="2390931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WITH</a:t>
            </a:r>
            <a:br>
              <a:rPr lang="en-US" dirty="0"/>
            </a:br>
            <a:r>
              <a:rPr lang="en-US" dirty="0"/>
              <a:t>CAPTION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0"/>
            <a:ext cx="5231567" cy="6857999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328371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DD192-6800-47D0-90F1-7D91FE57976D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2000" cy="28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3ED311-FC15-4C06-8B1C-5C57F3F9A78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8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ED1F5F9-2E42-493E-906D-AA9F7D5F0880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47703"/>
            <a:ext cx="6291150" cy="1328497"/>
          </a:xfrm>
        </p:spPr>
        <p:txBody>
          <a:bodyPr anchor="b">
            <a:noAutofit/>
          </a:bodyPr>
          <a:lstStyle>
            <a:lvl1pPr>
              <a:defRPr sz="400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PICTURE WITH</a:t>
            </a:r>
            <a:br>
              <a:rPr lang="en-US" dirty="0"/>
            </a:br>
            <a:r>
              <a:rPr lang="en-US" dirty="0"/>
              <a:t>CAPTION 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950934"/>
            <a:ext cx="12192000" cy="2581498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2216910"/>
            <a:ext cx="6291150" cy="654726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C1E2-BCC4-44B2-A3D7-036C18CBFA1C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1723" cy="1813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2102969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707FDA-D4BE-43FA-91CD-CBA55EB8CA17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75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01289E2-E0FB-4100-99AE-FC48AB519EE0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52069"/>
            <a:ext cx="3932237" cy="2390931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WITH</a:t>
            </a:r>
            <a:br>
              <a:rPr lang="en-US" dirty="0"/>
            </a:br>
            <a:r>
              <a:rPr lang="en-US" dirty="0"/>
              <a:t>CAPTION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255600"/>
            <a:ext cx="5231567" cy="6346800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328371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9723-4BF4-48A4-B5CD-B482435A8942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2000" cy="28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F50E9D-E2D8-41FB-816D-829494C06AD8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C17ED7B-D5EA-4FB8-8E1B-F04BFE982E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992C28-7C5F-479C-A649-564EFD0EEABF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1F0C21-A9B5-47E2-93F8-6226D37312FC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43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FC33DF7-D0A2-49E4-BF1D-6DC097E62D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1" y="652069"/>
            <a:ext cx="3490800" cy="2390931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WITH</a:t>
            </a:r>
            <a:br>
              <a:rPr lang="en-US" dirty="0"/>
            </a:br>
            <a:r>
              <a:rPr lang="en-US" dirty="0"/>
              <a:t>CAPTION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0"/>
            <a:ext cx="5231567" cy="6857999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9351" y="3283710"/>
            <a:ext cx="3490800" cy="2439988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F4EC-7DDE-4C95-9956-59513BFBB065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1277838" y="837332"/>
            <a:ext cx="72843" cy="2042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65941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3ED311-FC15-4C06-8B1C-5C57F3F9A78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02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FC6DCA8-CFF5-4F20-A410-C3EA0873DE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9" cy="4251153"/>
          </a:xfrm>
          <a:custGeom>
            <a:avLst/>
            <a:gdLst>
              <a:gd name="connsiteX0" fmla="*/ 0 w 12191999"/>
              <a:gd name="connsiteY0" fmla="*/ 0 h 4251153"/>
              <a:gd name="connsiteX1" fmla="*/ 12191999 w 12191999"/>
              <a:gd name="connsiteY1" fmla="*/ 0 h 4251153"/>
              <a:gd name="connsiteX2" fmla="*/ 12191999 w 12191999"/>
              <a:gd name="connsiteY2" fmla="*/ 795243 h 4251153"/>
              <a:gd name="connsiteX3" fmla="*/ 11190767 w 12191999"/>
              <a:gd name="connsiteY3" fmla="*/ 795243 h 4251153"/>
              <a:gd name="connsiteX4" fmla="*/ 11190767 w 12191999"/>
              <a:gd name="connsiteY4" fmla="*/ 802443 h 4251153"/>
              <a:gd name="connsiteX5" fmla="*/ 12191999 w 12191999"/>
              <a:gd name="connsiteY5" fmla="*/ 802443 h 4251153"/>
              <a:gd name="connsiteX6" fmla="*/ 12191999 w 12191999"/>
              <a:gd name="connsiteY6" fmla="*/ 4251153 h 4251153"/>
              <a:gd name="connsiteX7" fmla="*/ 0 w 12191999"/>
              <a:gd name="connsiteY7" fmla="*/ 4251153 h 42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251153">
                <a:moveTo>
                  <a:pt x="0" y="0"/>
                </a:moveTo>
                <a:lnTo>
                  <a:pt x="12191999" y="0"/>
                </a:lnTo>
                <a:lnTo>
                  <a:pt x="12191999" y="795243"/>
                </a:lnTo>
                <a:lnTo>
                  <a:pt x="11190767" y="795243"/>
                </a:lnTo>
                <a:lnTo>
                  <a:pt x="11190767" y="802443"/>
                </a:lnTo>
                <a:lnTo>
                  <a:pt x="12191999" y="802443"/>
                </a:lnTo>
                <a:lnTo>
                  <a:pt x="12191999" y="4251153"/>
                </a:lnTo>
                <a:lnTo>
                  <a:pt x="0" y="425115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20892" y="5027253"/>
            <a:ext cx="5373461" cy="1132143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6A7686-9AC4-4F00-9096-A661393BEBDC}"/>
              </a:ext>
            </a:extLst>
          </p:cNvPr>
          <p:cNvCxnSpPr/>
          <p:nvPr userDrawn="1"/>
        </p:nvCxnSpPr>
        <p:spPr>
          <a:xfrm>
            <a:off x="1838883" y="607270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4226" y="4626870"/>
            <a:ext cx="4626665" cy="1389106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  <a:br>
              <a:rPr lang="en-US" noProof="0"/>
            </a:br>
            <a:r>
              <a:rPr lang="en-US" noProof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7C77-DBB5-4D0F-9120-27BDB5B99C32}" type="datetime1">
              <a:rPr lang="en-US" noProof="0" smtClean="0"/>
              <a:t>3/25/2021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4226" y="6159402"/>
            <a:ext cx="2154460" cy="365125"/>
          </a:xfrm>
        </p:spPr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E6B4C8-5DC5-48CB-A4AB-540F064C26C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BA6E06C-D6DA-4EDA-9A87-02C42E3144CB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088D115-EF5A-444B-AD3E-D2EE18401B4A}"/>
              </a:ext>
            </a:extLst>
          </p:cNvPr>
          <p:cNvCxnSpPr>
            <a:cxnSpLocks/>
          </p:cNvCxnSpPr>
          <p:nvPr userDrawn="1"/>
        </p:nvCxnSpPr>
        <p:spPr>
          <a:xfrm>
            <a:off x="11184000" y="80536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D9DE605B-C51B-41B7-9FCB-86CE13FFB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46249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7DDE-1A3D-4921-8DA7-F028633C78C6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0"/>
            <a:ext cx="72000" cy="11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3059153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3059153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3059153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5170358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5170358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5170358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7706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1237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4768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7706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1237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04768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60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7427B840-CC27-4923-A00E-7899AF7A4460}"/>
              </a:ext>
            </a:extLst>
          </p:cNvPr>
          <p:cNvSpPr/>
          <p:nvPr userDrawn="1"/>
        </p:nvSpPr>
        <p:spPr>
          <a:xfrm>
            <a:off x="0" y="5764039"/>
            <a:ext cx="12192000" cy="109396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45270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6B8C-51E0-4512-9EB9-DD1BB2387348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0"/>
            <a:ext cx="72000" cy="115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45270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45270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56391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56391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56391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287627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287627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287627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498747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498747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498747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4123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7654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1185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4123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7654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1185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9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70994831-EE46-4DEA-9077-4FEBBCD60EB3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65FF-3A74-4B0F-9624-362545A943D5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244444"/>
            <a:ext cx="72000" cy="907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30591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30591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30591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51703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51703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51703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4123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7654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1185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4123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7654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1185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EC8F712-6C02-43F3-8A0A-5DCA975E7C3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8B62D71-4318-4C96-828A-D19FFBFA7BDA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12E8DD1E-B3CA-4756-A792-B476AFA9AE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603F760-AD2F-4611-99B6-58C4666AEBA1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21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413986"/>
            <a:ext cx="7107331" cy="183864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4599498"/>
            <a:ext cx="7107331" cy="966857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</a:t>
            </a:r>
            <a:br>
              <a:rPr lang="en-US" noProof="0"/>
            </a:br>
            <a:r>
              <a:rPr lang="en-US" noProof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9C6A1-E569-4FC9-9D93-90A846C9C5BB}" type="datetime1">
              <a:rPr lang="en-US" noProof="0" smtClean="0"/>
              <a:t>3/25/2021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2740862"/>
            <a:ext cx="144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444445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E88EDA-C5A5-4C22-8CE4-5C7FDCF2E85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77074" y="5622756"/>
            <a:ext cx="0" cy="98422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8974C-AC7A-4E66-AE1A-DBA5F1A1D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532986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62517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0" y="645199"/>
            <a:ext cx="4737482" cy="1338841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86001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B35B-55DE-4D82-AAED-127142AD1F9F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AC031692-3E92-4C7E-A067-5F49BD1267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84400" y="838800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924863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463725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386001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924863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463725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1386001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924863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463725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386001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924863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463725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49843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3374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56905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49843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03374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6905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C2768A5-0309-41B3-94FB-AA3A2FCB638E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54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4724400" y="0"/>
            <a:ext cx="74676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0" y="645199"/>
            <a:ext cx="4737482" cy="1338841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86001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441BB-2CCE-42E8-8A4D-47586555D345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924863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463725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386001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924863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463725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1386001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924863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463725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386001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924863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463725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498434" y="221518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3374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56905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498434" y="434729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03374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6905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C2768A5-0309-41B3-94FB-AA3A2FCB638E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06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5FB182-4CCC-45D7-A2A4-A593CA00EB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E2AFE-9147-47F3-ADFE-AD251E989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4400" y="1144587"/>
            <a:ext cx="9395400" cy="1483413"/>
          </a:xfrm>
        </p:spPr>
        <p:txBody>
          <a:bodyPr>
            <a:noAutofit/>
          </a:bodyPr>
          <a:lstStyle>
            <a:lvl1pPr>
              <a:defRPr sz="5500"/>
            </a:lvl1pPr>
          </a:lstStyle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46BDE-7853-435A-80A6-D25940D17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F1A0-84E6-4AA0-9183-7CA10A278BD9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83E82-A916-403C-8BE8-252132A94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F2326-238E-4FE6-8842-680DE4A0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9D0891-2A9E-4F35-82BE-7966AECBB0F1}"/>
              </a:ext>
            </a:extLst>
          </p:cNvPr>
          <p:cNvSpPr/>
          <p:nvPr userDrawn="1"/>
        </p:nvSpPr>
        <p:spPr>
          <a:xfrm>
            <a:off x="1379621" y="0"/>
            <a:ext cx="144000" cy="24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52F6420-3AFC-4D7F-A45D-56EA5EFC0D1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812758" y="3038688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C78E93-F6DF-44C7-A9BB-D035C397BFD5}"/>
              </a:ext>
            </a:extLst>
          </p:cNvPr>
          <p:cNvCxnSpPr/>
          <p:nvPr userDrawn="1"/>
        </p:nvCxnSpPr>
        <p:spPr>
          <a:xfrm>
            <a:off x="1957137" y="288364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7BFFD5-4519-4811-BDD2-3B0318780ACC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172200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A4E36001-6B54-4F6D-9532-965904F3C3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5377580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0585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-1" y="0"/>
            <a:ext cx="12191989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522758"/>
            <a:ext cx="8807116" cy="2387600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257226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F772-C659-4F6E-A95D-21349475745A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3438000"/>
            <a:ext cx="144000" cy="34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10217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1006893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53495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00332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963075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C389B-1365-4D57-8640-FE32C76A82BF}" type="datetime1">
              <a:rPr lang="en-US" noProof="0" smtClean="0"/>
              <a:t>3/25/2021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878000"/>
            <a:ext cx="144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808027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632EEF-732A-4DE7-BC5A-A86C31DB6F5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54CE062-7CDB-4AB7-B86E-461B22E7F4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1006893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08363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D61DF5-2BE6-40B6-97DF-A161EF9520AA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413986"/>
            <a:ext cx="7107331" cy="183864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4599498"/>
            <a:ext cx="7107331" cy="966857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B306-77B6-40D8-8A71-1A24515FE48B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2740862"/>
            <a:ext cx="144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444445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E88EDA-C5A5-4C22-8CE4-5C7FDCF2E85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77074" y="5622756"/>
            <a:ext cx="0" cy="98422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8974C-AC7A-4E66-AE1A-DBA5F1A1D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513936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20273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0"/>
            <a:ext cx="12192000" cy="4446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64500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6043285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D3CFD-4D7A-41AC-A46D-B09F422513E8}" type="datetime1">
              <a:rPr lang="en-US" noProof="0" smtClean="0"/>
              <a:t>3/25/2021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5CBEC59-7FF9-4688-98DF-89832A0C902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950000"/>
            <a:ext cx="144000" cy="190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820400" y="870003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1005185"/>
            <a:ext cx="1460500" cy="481013"/>
          </a:xfrm>
        </p:spPr>
        <p:txBody>
          <a:bodyPr/>
          <a:lstStyle>
            <a:lvl1pPr marL="0" indent="0" algn="l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75710E-5533-4BB2-A66B-352BB2B1F9CB}"/>
              </a:ext>
            </a:extLst>
          </p:cNvPr>
          <p:cNvCxnSpPr/>
          <p:nvPr userDrawn="1"/>
        </p:nvCxnSpPr>
        <p:spPr>
          <a:xfrm>
            <a:off x="1957137" y="5823067"/>
            <a:ext cx="93044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1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-1"/>
            <a:ext cx="12192000" cy="446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85756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6050473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FBC92-456B-42A9-BBF5-ADCA2050DDCF}" type="datetime1">
              <a:rPr lang="en-US" noProof="0" smtClean="0"/>
              <a:t>3/25/2021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950000"/>
            <a:ext cx="144000" cy="190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882423"/>
            <a:ext cx="93044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820400" y="870003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1005185"/>
            <a:ext cx="1460500" cy="481013"/>
          </a:xfrm>
        </p:spPr>
        <p:txBody>
          <a:bodyPr/>
          <a:lstStyle>
            <a:lvl1pPr marL="0" indent="0" algn="l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98615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1" y="458919"/>
            <a:ext cx="9971159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1" y="3775165"/>
            <a:ext cx="9971158" cy="2427923"/>
          </a:xfrm>
        </p:spPr>
        <p:txBody>
          <a:bodyPr>
            <a:normAutofit/>
          </a:bodyPr>
          <a:lstStyle>
            <a:lvl1pPr marL="0" indent="0"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99D1-A115-46CA-B10A-279193A83BBC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687289" y="0"/>
            <a:ext cx="72000" cy="1271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068863" y="1528464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29641" y="1669110"/>
            <a:ext cx="9971158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81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1" y="458919"/>
            <a:ext cx="9971159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1" y="3133484"/>
            <a:ext cx="10515600" cy="24279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1783-EEF8-44D1-A300-8D20A32BB2D3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687289" y="0"/>
            <a:ext cx="72000" cy="12710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068863" y="1528464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29641" y="1669110"/>
            <a:ext cx="9971158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33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CF94AF4-4F78-4DA5-8571-FD66FFA6313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21" y="546844"/>
            <a:ext cx="8997738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520" y="3581731"/>
            <a:ext cx="8997737" cy="223046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8C37E-76B3-4A0D-BCD1-C5A52A858D66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0400" y="6159402"/>
            <a:ext cx="2788169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8" y="244717"/>
            <a:ext cx="7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2" y="161638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20" y="1757035"/>
            <a:ext cx="8997737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0938200" y="1341281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1016" y="1377655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80265F1-E793-484F-ADC9-31450ADF8B0E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68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443655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1409" y="2588054"/>
            <a:ext cx="5228216" cy="31229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2C234-967A-4CF5-82BF-1AF9EBDCBA35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684524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288248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023127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3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E1EAD-812A-4236-9F79-679D72C2B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A38A25-0817-41BC-96A5-5012FE15C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28A22-3D06-43EE-BD32-97F90FEA1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AC635-0473-40DB-A82D-46D5F635BC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2"/>
                </a:solidFill>
              </a:defRPr>
            </a:lvl1pPr>
          </a:lstStyle>
          <a:p>
            <a:fld id="{7E5F88F2-B164-4B6F-A4D1-FF377EA65B7F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D12B9-96FA-4883-88FA-2071321A4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49751" y="61875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2"/>
                </a:solidFill>
              </a:defRPr>
            </a:lvl1pPr>
          </a:lstStyle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97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61" r:id="rId4"/>
    <p:sldLayoutId id="2147483662" r:id="rId5"/>
    <p:sldLayoutId id="2147483650" r:id="rId6"/>
    <p:sldLayoutId id="2147483663" r:id="rId7"/>
    <p:sldLayoutId id="2147483664" r:id="rId8"/>
    <p:sldLayoutId id="2147483665" r:id="rId9"/>
    <p:sldLayoutId id="2147483666" r:id="rId10"/>
    <p:sldLayoutId id="2147483651" r:id="rId11"/>
    <p:sldLayoutId id="2147483670" r:id="rId12"/>
    <p:sldLayoutId id="2147483667" r:id="rId13"/>
    <p:sldLayoutId id="2147483668" r:id="rId14"/>
    <p:sldLayoutId id="2147483671" r:id="rId15"/>
    <p:sldLayoutId id="2147483669" r:id="rId16"/>
    <p:sldLayoutId id="2147483653" r:id="rId17"/>
    <p:sldLayoutId id="2147483672" r:id="rId18"/>
    <p:sldLayoutId id="2147483673" r:id="rId19"/>
    <p:sldLayoutId id="2147483674" r:id="rId20"/>
    <p:sldLayoutId id="2147483676" r:id="rId21"/>
    <p:sldLayoutId id="2147483652" r:id="rId22"/>
    <p:sldLayoutId id="2147483677" r:id="rId23"/>
    <p:sldLayoutId id="2147483678" r:id="rId24"/>
    <p:sldLayoutId id="2147483679" r:id="rId25"/>
    <p:sldLayoutId id="2147483681" r:id="rId26"/>
    <p:sldLayoutId id="2147483654" r:id="rId27"/>
    <p:sldLayoutId id="2147483682" r:id="rId28"/>
    <p:sldLayoutId id="2147483683" r:id="rId29"/>
    <p:sldLayoutId id="2147483684" r:id="rId30"/>
    <p:sldLayoutId id="2147483685" r:id="rId31"/>
    <p:sldLayoutId id="2147483657" r:id="rId32"/>
    <p:sldLayoutId id="2147483686" r:id="rId33"/>
    <p:sldLayoutId id="2147483687" r:id="rId34"/>
    <p:sldLayoutId id="2147483688" r:id="rId35"/>
    <p:sldLayoutId id="2147483689" r:id="rId36"/>
    <p:sldLayoutId id="2147483656" r:id="rId37"/>
    <p:sldLayoutId id="2147483690" r:id="rId38"/>
    <p:sldLayoutId id="2147483691" r:id="rId39"/>
    <p:sldLayoutId id="2147483692" r:id="rId40"/>
    <p:sldLayoutId id="2147483697" r:id="rId41"/>
    <p:sldLayoutId id="2147483658" r:id="rId42"/>
    <p:sldLayoutId id="2147483693" r:id="rId43"/>
    <p:sldLayoutId id="2147483694" r:id="rId44"/>
    <p:sldLayoutId id="2147483695" r:id="rId45"/>
    <p:sldLayoutId id="2147483696" r:id="rId46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0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33.sv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sv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0.png"/><Relationship Id="rId4" Type="http://schemas.openxmlformats.org/officeDocument/2006/relationships/hyperlink" Target="http://christmasstockimages.com/free/new_year/slides/pinkblue2020newyear.ht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FA173-4917-43E5-B91C-3914C1A8D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1863" y="4713645"/>
            <a:ext cx="10424159" cy="915873"/>
          </a:xfrm>
        </p:spPr>
        <p:txBody>
          <a:bodyPr>
            <a:noAutofit/>
          </a:bodyPr>
          <a:lstStyle/>
          <a:p>
            <a:r>
              <a:rPr lang="en-US" sz="3600" dirty="0"/>
              <a:t>Darlington County Community Action Agency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99D82B-F86A-4C04-9207-B25F53939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1863" y="6079885"/>
            <a:ext cx="9144000" cy="601840"/>
          </a:xfrm>
        </p:spPr>
        <p:txBody>
          <a:bodyPr/>
          <a:lstStyle/>
          <a:p>
            <a:r>
              <a:rPr lang="en-US" dirty="0">
                <a:latin typeface="+mj-lt"/>
              </a:rPr>
              <a:t>Annual Meeting</a:t>
            </a:r>
            <a:r>
              <a:rPr lang="en-US" dirty="0"/>
              <a:t>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84CCC-9AB9-41BA-BF31-C9CA5A1218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250017" y="1013969"/>
            <a:ext cx="1626531" cy="601840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CAA30A-D831-4922-A40B-AB491D7EE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5399" y="5582200"/>
            <a:ext cx="1228482" cy="122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6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9A437-8B14-44F3-9CD4-350A04C1C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2021 PROJECTIONS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B52AA4-2DB7-4C7A-99AA-093B615C3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1" y="1741745"/>
            <a:ext cx="3256674" cy="499493"/>
          </a:xfrm>
        </p:spPr>
        <p:txBody>
          <a:bodyPr>
            <a:noAutofit/>
          </a:bodyPr>
          <a:lstStyle/>
          <a:p>
            <a:r>
              <a:rPr lang="en-US" sz="3200" dirty="0"/>
              <a:t>LIHEAP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88701-5FB3-46AF-AA79-5DFBF0449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10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C79059-C535-4122-AA80-8D550BB43135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7474331" y="1702754"/>
            <a:ext cx="3256674" cy="499493"/>
          </a:xfrm>
        </p:spPr>
        <p:txBody>
          <a:bodyPr>
            <a:noAutofit/>
          </a:bodyPr>
          <a:lstStyle/>
          <a:p>
            <a:r>
              <a:rPr lang="en-US" sz="3200" b="1" dirty="0"/>
              <a:t>CSBG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F6DC80-CC09-45ED-BA46-2FC722A977D8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928800" y="3811727"/>
            <a:ext cx="3256674" cy="499493"/>
          </a:xfrm>
        </p:spPr>
        <p:txBody>
          <a:bodyPr>
            <a:noAutofit/>
          </a:bodyPr>
          <a:lstStyle/>
          <a:p>
            <a:r>
              <a:rPr lang="en-US" sz="3200" dirty="0"/>
              <a:t>ESG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694E696-5B4A-4318-95EF-030C828A3F93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886638" y="1763422"/>
            <a:ext cx="3256674" cy="499493"/>
          </a:xfrm>
        </p:spPr>
        <p:txBody>
          <a:bodyPr>
            <a:noAutofit/>
          </a:bodyPr>
          <a:lstStyle/>
          <a:p>
            <a:r>
              <a:rPr lang="en-US" sz="3200" dirty="0"/>
              <a:t>LIHEAP Budget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4AE8C02-0F74-4FFE-B26E-4271E1246FC2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453697" y="4422619"/>
            <a:ext cx="3256674" cy="499493"/>
          </a:xfrm>
        </p:spPr>
        <p:txBody>
          <a:bodyPr>
            <a:noAutofit/>
          </a:bodyPr>
          <a:lstStyle/>
          <a:p>
            <a:r>
              <a:rPr lang="en-US" sz="3200" dirty="0"/>
              <a:t>CSBG Budget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290700B-D09E-484E-8242-EF550C46A649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0" y="2382364"/>
            <a:ext cx="3256674" cy="1298887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550 DA Households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350 ECIP Households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50 Project Share Households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 COVID Households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F82499D-779A-4FFA-AE9D-3132B3926DCE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7453697" y="2258842"/>
            <a:ext cx="5000399" cy="2231095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 College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100 GEAP Households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 Income Management Individuals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 Job Supportive Services Individuals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Senior Employment Senior Citizens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15 Youth Leadership Program Participants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60 COVID Households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79EE70-9DE1-4CCC-98A0-4CACE373BE83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3886638" y="4426521"/>
            <a:ext cx="3256674" cy="499493"/>
          </a:xfrm>
        </p:spPr>
        <p:txBody>
          <a:bodyPr/>
          <a:lstStyle/>
          <a:p>
            <a:r>
              <a:rPr lang="en-US" dirty="0"/>
              <a:t>$15,000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D4837F0-A456-4281-B2CB-FB6EE2254E8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0" y="4459014"/>
            <a:ext cx="3256674" cy="49949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Serve 20 Households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A6A66EE-ADFC-49E4-BB4B-690E108F099E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3886638" y="2339083"/>
            <a:ext cx="3256674" cy="499493"/>
          </a:xfrm>
        </p:spPr>
        <p:txBody>
          <a:bodyPr/>
          <a:lstStyle/>
          <a:p>
            <a:r>
              <a:rPr lang="en-US" dirty="0"/>
              <a:t>$329,523.46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F1CDB77-E388-42AF-916F-999D6C9DA090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7474331" y="5036024"/>
            <a:ext cx="3256674" cy="499493"/>
          </a:xfrm>
        </p:spPr>
        <p:txBody>
          <a:bodyPr/>
          <a:lstStyle/>
          <a:p>
            <a:r>
              <a:rPr lang="en-US" dirty="0"/>
              <a:t>$142,638.99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95A9F9F-89D5-49E0-A850-2C4B525EBA86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3886638" y="3779234"/>
            <a:ext cx="3256674" cy="499493"/>
          </a:xfrm>
        </p:spPr>
        <p:txBody>
          <a:bodyPr>
            <a:noAutofit/>
          </a:bodyPr>
          <a:lstStyle/>
          <a:p>
            <a:r>
              <a:rPr lang="en-US" sz="3200" dirty="0"/>
              <a:t>ESG Budget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ED9DF5-D652-4E22-B9A9-D03F6EEFD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50" y="5729557"/>
            <a:ext cx="1038288" cy="1038288"/>
          </a:xfrm>
          <a:prstGeom prst="rect">
            <a:avLst/>
          </a:prstGeom>
        </p:spPr>
      </p:pic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A27BC201-890D-4A65-86A1-3626DB54DD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2021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E98650B3-2783-4721-A73E-816C9605F908}"/>
              </a:ext>
            </a:extLst>
          </p:cNvPr>
          <p:cNvSpPr txBox="1">
            <a:spLocks/>
          </p:cNvSpPr>
          <p:nvPr/>
        </p:nvSpPr>
        <p:spPr>
          <a:xfrm>
            <a:off x="928800" y="4922112"/>
            <a:ext cx="3256674" cy="499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SC Stay Housing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8B6B928-7F53-4C0F-8D7D-6B8A951A4C5A}"/>
              </a:ext>
            </a:extLst>
          </p:cNvPr>
          <p:cNvSpPr txBox="1">
            <a:spLocks/>
          </p:cNvSpPr>
          <p:nvPr/>
        </p:nvSpPr>
        <p:spPr>
          <a:xfrm>
            <a:off x="928800" y="5432503"/>
            <a:ext cx="3256674" cy="499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Serve 42 Households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BA0DB2D2-D1AE-446A-B354-66013CB83688}"/>
              </a:ext>
            </a:extLst>
          </p:cNvPr>
          <p:cNvSpPr txBox="1">
            <a:spLocks/>
          </p:cNvSpPr>
          <p:nvPr/>
        </p:nvSpPr>
        <p:spPr>
          <a:xfrm>
            <a:off x="3886638" y="4936912"/>
            <a:ext cx="3256674" cy="499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- Budget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5B14D220-A14B-4B94-9FAE-430F4084D288}"/>
              </a:ext>
            </a:extLst>
          </p:cNvPr>
          <p:cNvSpPr txBox="1">
            <a:spLocks/>
          </p:cNvSpPr>
          <p:nvPr/>
        </p:nvSpPr>
        <p:spPr>
          <a:xfrm>
            <a:off x="3925715" y="5419654"/>
            <a:ext cx="3256674" cy="499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$311,824.32</a:t>
            </a:r>
          </a:p>
        </p:txBody>
      </p:sp>
    </p:spTree>
    <p:extLst>
      <p:ext uri="{BB962C8B-B14F-4D97-AF65-F5344CB8AC3E}">
        <p14:creationId xmlns:p14="http://schemas.microsoft.com/office/powerpoint/2010/main" val="344048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8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 build="p"/>
      <p:bldP spid="8" grpId="0" build="p"/>
      <p:bldP spid="10" grpId="0" build="p"/>
      <p:bldP spid="11" grpId="0" build="p"/>
      <p:bldP spid="13" grpId="0" build="p"/>
      <p:bldP spid="14" grpId="0" build="p"/>
      <p:bldP spid="15" grpId="0" build="p"/>
      <p:bldP spid="16" grpId="0" build="p"/>
      <p:bldP spid="17" grpId="0" build="p"/>
      <p:bldP spid="18" grpId="0" build="p"/>
      <p:bldP spid="27" grpId="0" build="p"/>
      <p:bldP spid="19" grpId="0" build="p"/>
      <p:bldP spid="20" grpId="0" build="p"/>
      <p:bldP spid="21" grpId="0" build="p"/>
      <p:bldP spid="2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CD96C-ADDF-4D9F-B790-CF6E3E55A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799" y="607100"/>
            <a:ext cx="7116775" cy="697044"/>
          </a:xfrm>
        </p:spPr>
        <p:txBody>
          <a:bodyPr/>
          <a:lstStyle/>
          <a:p>
            <a:r>
              <a:rPr lang="en-US" dirty="0"/>
              <a:t>PROGRAM OVERVIEW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9BBFAA-ECE3-46DC-A227-38CCA1EED110}"/>
              </a:ext>
            </a:extLst>
          </p:cNvPr>
          <p:cNvSpPr>
            <a:spLocks noGrp="1"/>
          </p:cNvSpPr>
          <p:nvPr>
            <p:ph type="body" sz="quarter" idx="2"/>
          </p:nvPr>
        </p:nvSpPr>
        <p:spPr>
          <a:xfrm>
            <a:off x="928800" y="2326207"/>
            <a:ext cx="3503365" cy="499493"/>
          </a:xfrm>
        </p:spPr>
        <p:txBody>
          <a:bodyPr>
            <a:normAutofit/>
          </a:bodyPr>
          <a:lstStyle/>
          <a:p>
            <a:r>
              <a:rPr lang="en-US" dirty="0"/>
              <a:t>2020 Trainings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040D52-4191-48B5-89BF-0F57F61C4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5BD9075D-1F42-4726-8EC6-EE8B41639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2021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AC0E371-764C-41CA-9680-267350C7EE1C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571483" y="2320465"/>
            <a:ext cx="3256674" cy="499493"/>
          </a:xfrm>
        </p:spPr>
        <p:txBody>
          <a:bodyPr/>
          <a:lstStyle/>
          <a:p>
            <a:r>
              <a:rPr lang="en-US" dirty="0"/>
              <a:t>2020 Activities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88B3941-E817-44DE-8D5A-DCA0DAB61823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1757351" y="4361938"/>
            <a:ext cx="3256674" cy="499493"/>
          </a:xfrm>
        </p:spPr>
        <p:txBody>
          <a:bodyPr/>
          <a:lstStyle/>
          <a:p>
            <a:r>
              <a:rPr lang="en-US" dirty="0"/>
              <a:t>2021 Targets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736BA5EA-18C4-4263-BDB0-C57CB168D0AF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2725745"/>
            <a:ext cx="3503364" cy="1236655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Staff attended Mid Fall State Conference.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Staff Meetings/Staff Development.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9F05205-BC24-4284-BB47-960282D011ED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610532" y="2725744"/>
            <a:ext cx="4994861" cy="1536369"/>
          </a:xfrm>
        </p:spPr>
        <p:txBody>
          <a:bodyPr numCol="2"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Youth Leadership Black History Program</a:t>
            </a:r>
          </a:p>
          <a:p>
            <a:endParaRPr lang="en-US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4EC928A2-6A4A-452E-8823-81F26EA40C9C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005147" y="4954977"/>
            <a:ext cx="9939078" cy="1560536"/>
          </a:xfrm>
        </p:spPr>
        <p:txBody>
          <a:bodyPr numCol="3"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LIHEAP Billboards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CSBG Billboard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DMV Advertisement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Virtual Head Start Parent Meetings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Electronic Referral Log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Customer Service Training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YLP Mentorship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Appointment Software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Electronic Record Keeping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Community Outreach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New Program Brochures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Cultural Competency Training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Workplace Mental Health Checks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59" name="Picture Placeholder 58" descr="Stopwatch">
            <a:extLst>
              <a:ext uri="{FF2B5EF4-FFF2-40B4-BE49-F238E27FC236}">
                <a16:creationId xmlns:a16="http://schemas.microsoft.com/office/drawing/2014/main" id="{254CDD44-0160-47AE-934F-2D936D20C7FF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080263" y="4268238"/>
            <a:ext cx="867600" cy="868680"/>
          </a:xfrm>
        </p:spPr>
      </p:pic>
      <p:pic>
        <p:nvPicPr>
          <p:cNvPr id="61" name="Picture Placeholder 60" descr="Target">
            <a:extLst>
              <a:ext uri="{FF2B5EF4-FFF2-40B4-BE49-F238E27FC236}">
                <a16:creationId xmlns:a16="http://schemas.microsoft.com/office/drawing/2014/main" id="{ED39021A-AD0E-4A23-A73D-402E0578804C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89751" y="4181904"/>
            <a:ext cx="867600" cy="868680"/>
          </a:xfrm>
        </p:spPr>
      </p:pic>
      <p:pic>
        <p:nvPicPr>
          <p:cNvPr id="71" name="Picture Placeholder 70" descr="Checklist RTL">
            <a:extLst>
              <a:ext uri="{FF2B5EF4-FFF2-40B4-BE49-F238E27FC236}">
                <a16:creationId xmlns:a16="http://schemas.microsoft.com/office/drawing/2014/main" id="{76E10F36-72C7-48D2-92C9-EB0F25D8477E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512376" y="1454621"/>
            <a:ext cx="867600" cy="868680"/>
          </a:xfrm>
        </p:spPr>
      </p:pic>
      <p:pic>
        <p:nvPicPr>
          <p:cNvPr id="73" name="Picture Placeholder 72" descr="List">
            <a:extLst>
              <a:ext uri="{FF2B5EF4-FFF2-40B4-BE49-F238E27FC236}">
                <a16:creationId xmlns:a16="http://schemas.microsoft.com/office/drawing/2014/main" id="{840D31A1-AED1-47FF-A23F-DF37F6745DEF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28799" y="1464321"/>
            <a:ext cx="867600" cy="868680"/>
          </a:xfrm>
        </p:spPr>
      </p:pic>
      <p:pic>
        <p:nvPicPr>
          <p:cNvPr id="77" name="Picture Placeholder 76" descr="Bullseye">
            <a:extLst>
              <a:ext uri="{FF2B5EF4-FFF2-40B4-BE49-F238E27FC236}">
                <a16:creationId xmlns:a16="http://schemas.microsoft.com/office/drawing/2014/main" id="{97C0FBD8-CC2C-4B3C-BEA4-C0AF2C3DED1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92021" y="5767197"/>
            <a:ext cx="867600" cy="868680"/>
          </a:xfr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44F89F1-D534-4BF4-BE6C-549281C5E3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7157" y="5743543"/>
            <a:ext cx="887989" cy="88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0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  <p:bldP spid="30" grpId="0" build="p"/>
      <p:bldP spid="32" grpId="0" build="p"/>
      <p:bldP spid="35" grpId="0" build="p"/>
      <p:bldP spid="36" grpId="0" build="p"/>
      <p:bldP spid="3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D2EC5-0A20-4D63-B00B-DEB39889D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800" y="315788"/>
            <a:ext cx="3932237" cy="1233881"/>
          </a:xfrm>
        </p:spPr>
        <p:txBody>
          <a:bodyPr anchor="t"/>
          <a:lstStyle/>
          <a:p>
            <a:r>
              <a:rPr lang="en-US" dirty="0"/>
              <a:t>Upcoming Events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4F3DDE-5D3C-40C1-A976-7406EB83A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798" y="2069333"/>
            <a:ext cx="5395801" cy="1076905"/>
          </a:xfrm>
        </p:spPr>
        <p:txBody>
          <a:bodyPr>
            <a:normAutofit/>
          </a:bodyPr>
          <a:lstStyle/>
          <a:p>
            <a:r>
              <a:rPr lang="en-US" dirty="0"/>
              <a:t>Community Outreach – Society Hill</a:t>
            </a:r>
          </a:p>
          <a:p>
            <a:r>
              <a:rPr lang="en-US" b="0" dirty="0"/>
              <a:t>(Saturday, March 27)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A8F80-4A21-4C24-8E8C-2EF0B85E8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8E7856-1972-4633-98B1-7926DA31AF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2021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8018A96-0D50-4702-ACCC-456378E5E4C2}"/>
              </a:ext>
            </a:extLst>
          </p:cNvPr>
          <p:cNvSpPr txBox="1">
            <a:spLocks/>
          </p:cNvSpPr>
          <p:nvPr/>
        </p:nvSpPr>
        <p:spPr>
          <a:xfrm>
            <a:off x="928799" y="3296141"/>
            <a:ext cx="5329387" cy="2771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Community Action Day</a:t>
            </a:r>
          </a:p>
          <a:p>
            <a:r>
              <a:rPr lang="en-US" b="0" dirty="0">
                <a:solidFill>
                  <a:schemeClr val="bg1"/>
                </a:solidFill>
              </a:rPr>
              <a:t>(Saturday, May 1)</a:t>
            </a:r>
          </a:p>
          <a:p>
            <a:r>
              <a:rPr lang="en-US" dirty="0"/>
              <a:t>Community Outreach - Darlington</a:t>
            </a:r>
          </a:p>
          <a:p>
            <a:r>
              <a:rPr lang="en-US" b="0" dirty="0"/>
              <a:t>(Saturday, August 14)</a:t>
            </a:r>
          </a:p>
          <a:p>
            <a:r>
              <a:rPr lang="en-US" dirty="0">
                <a:solidFill>
                  <a:schemeClr val="bg1"/>
                </a:solidFill>
              </a:rPr>
              <a:t>Community Outreach - Lamar</a:t>
            </a:r>
          </a:p>
          <a:p>
            <a:r>
              <a:rPr lang="en-US" b="0" dirty="0">
                <a:solidFill>
                  <a:schemeClr val="bg1"/>
                </a:solidFill>
              </a:rPr>
              <a:t>(Saturday, November 20)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00A416-EC94-409D-8838-5F06E8E9C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5" y="5819711"/>
            <a:ext cx="1038288" cy="10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5BCE0-C492-45D1-B14B-D698228DC0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B0ECBC-01F6-45D4-9F4C-FD7E8B5B9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2758" y="5851106"/>
            <a:ext cx="9741067" cy="1006893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La’Quantia</a:t>
            </a:r>
            <a:r>
              <a:rPr lang="en-US" dirty="0"/>
              <a:t> Goodman, MBA </a:t>
            </a:r>
          </a:p>
          <a:p>
            <a:r>
              <a:rPr lang="en-US" dirty="0"/>
              <a:t>Community Services Program Director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A5BD8C-215E-470E-9A15-CEABC3C16B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42783" y="1006893"/>
            <a:ext cx="1533765" cy="601840"/>
          </a:xfrm>
        </p:spPr>
        <p:txBody>
          <a:bodyPr>
            <a:normAutofit/>
          </a:bodyPr>
          <a:lstStyle/>
          <a:p>
            <a:r>
              <a:rPr lang="en-US" dirty="0"/>
              <a:t>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13645B-0892-4AF4-9D97-4FB7B4465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30" y="5744851"/>
            <a:ext cx="1038288" cy="10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</a:t>
            </a:r>
            <a:br>
              <a:rPr lang="en-US" dirty="0"/>
            </a:br>
            <a:r>
              <a:rPr lang="en-US" dirty="0"/>
              <a:t>SERVICES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FC0AEA-646D-49DC-8618-CEFD70130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9278663-6DFB-48C5-B58E-9F7560421BA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Who are we?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252A41-D1CF-4A54-AC0D-995C22071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2021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2859FA8-6C93-4004-879F-A852A5052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97" y="5559002"/>
            <a:ext cx="1228482" cy="122848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10478B-7932-411E-9E9C-721C6BFA2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4298" y="1166226"/>
            <a:ext cx="5922628" cy="4567213"/>
          </a:xfrm>
        </p:spPr>
        <p:txBody>
          <a:bodyPr>
            <a:normAutofit/>
          </a:bodyPr>
          <a:lstStyle/>
          <a:p>
            <a:r>
              <a:rPr lang="en-US" sz="2000" b="1" dirty="0"/>
              <a:t>Shaquana Adams – Case Worker</a:t>
            </a:r>
          </a:p>
          <a:p>
            <a:r>
              <a:rPr lang="en-US" sz="2000" b="1" dirty="0"/>
              <a:t>Mary Arrington – Receptionist (Goodwill)</a:t>
            </a:r>
          </a:p>
          <a:p>
            <a:r>
              <a:rPr lang="en-US" sz="2000" b="1" dirty="0"/>
              <a:t>Bertha Ashley – Case Worker</a:t>
            </a:r>
          </a:p>
          <a:p>
            <a:r>
              <a:rPr lang="en-US" sz="2000" b="1" dirty="0"/>
              <a:t>Pamela Stevenson – Case Worker/Youth Leadership Coordinator</a:t>
            </a:r>
          </a:p>
          <a:p>
            <a:r>
              <a:rPr lang="en-US" sz="2000" b="1" dirty="0"/>
              <a:t>Betty Stogner – Receptionist (Goodwill)</a:t>
            </a:r>
          </a:p>
          <a:p>
            <a:r>
              <a:rPr lang="en-US" sz="2000" b="1" dirty="0" err="1"/>
              <a:t>Shauntiera</a:t>
            </a:r>
            <a:r>
              <a:rPr lang="en-US" sz="2000" b="1" dirty="0"/>
              <a:t> Stuckey – Case Worker</a:t>
            </a:r>
          </a:p>
          <a:p>
            <a:r>
              <a:rPr lang="en-US" sz="2000" b="1" dirty="0"/>
              <a:t>Georgia Thomas – Receptionist (Senior Employment)</a:t>
            </a:r>
          </a:p>
          <a:p>
            <a:r>
              <a:rPr lang="en-US" sz="2000" b="1" dirty="0"/>
              <a:t>Melanie Wilson – Case Worker</a:t>
            </a:r>
          </a:p>
          <a:p>
            <a:r>
              <a:rPr lang="en-US" sz="2000" b="1" dirty="0"/>
              <a:t>Rosa McLeod – Assistant Program Director</a:t>
            </a:r>
          </a:p>
          <a:p>
            <a:r>
              <a:rPr lang="en-US" sz="2000" b="1" dirty="0"/>
              <a:t>La’Quantia Goodman – Program Director</a:t>
            </a:r>
          </a:p>
        </p:txBody>
      </p:sp>
    </p:spTree>
    <p:extLst>
      <p:ext uri="{BB962C8B-B14F-4D97-AF65-F5344CB8AC3E}">
        <p14:creationId xmlns:p14="http://schemas.microsoft.com/office/powerpoint/2010/main" val="13729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0D5CE-13FC-4993-BE80-45C8500EF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WE?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8558-2AE8-4C93-91EF-AF495A9554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8522" y="3482188"/>
            <a:ext cx="3519141" cy="499493"/>
          </a:xfrm>
        </p:spPr>
        <p:txBody>
          <a:bodyPr/>
          <a:lstStyle/>
          <a:p>
            <a:r>
              <a:rPr lang="en-US" dirty="0"/>
              <a:t>Lamar Outreach Site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FC0AEA-646D-49DC-8618-CEFD70130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1A42-CAE1-42D2-B331-4AEE8EC852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2021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C9A364-602A-4BD3-8639-57F47F3FEB76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096000" y="1741433"/>
            <a:ext cx="3644191" cy="499493"/>
          </a:xfrm>
        </p:spPr>
        <p:txBody>
          <a:bodyPr>
            <a:normAutofit/>
          </a:bodyPr>
          <a:lstStyle/>
          <a:p>
            <a:r>
              <a:rPr lang="en-US" dirty="0"/>
              <a:t>Darlington Outreach Site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65B3DE3-C906-4157-A2C3-930F768B5370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948522" y="1741434"/>
            <a:ext cx="4055551" cy="499493"/>
          </a:xfrm>
        </p:spPr>
        <p:txBody>
          <a:bodyPr/>
          <a:lstStyle/>
          <a:p>
            <a:r>
              <a:rPr lang="en-US" dirty="0"/>
              <a:t>DCCAA Central Office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1CAF87-3A85-483C-B396-B075D604AE80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096000" y="3427439"/>
            <a:ext cx="4055552" cy="499493"/>
          </a:xfrm>
        </p:spPr>
        <p:txBody>
          <a:bodyPr/>
          <a:lstStyle/>
          <a:p>
            <a:r>
              <a:rPr lang="en-US" dirty="0"/>
              <a:t>Society Hill Outreach Site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E9B3DE4-736E-4BCD-86F1-DCA1458B28C6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48522" y="2272281"/>
            <a:ext cx="3256674" cy="66174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325 West Washington Street</a:t>
            </a:r>
          </a:p>
          <a:p>
            <a:r>
              <a:rPr lang="en-US" b="1" dirty="0">
                <a:solidFill>
                  <a:schemeClr val="tx1"/>
                </a:solidFill>
              </a:rPr>
              <a:t>Hartsville, SC 29550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A2FFBE1-0785-406E-AACB-98F72FEC7B07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6162010" y="2261553"/>
            <a:ext cx="3256674" cy="8309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223 Law Plantation Road</a:t>
            </a:r>
          </a:p>
          <a:p>
            <a:r>
              <a:rPr lang="en-US" b="1" dirty="0">
                <a:solidFill>
                  <a:schemeClr val="tx1"/>
                </a:solidFill>
              </a:rPr>
              <a:t>Darlington, SC 29540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E9EBAF8-DAFB-4C22-A35B-C8C80374459A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48522" y="3984859"/>
            <a:ext cx="3256674" cy="776561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528 </a:t>
            </a:r>
            <a:r>
              <a:rPr lang="en-US" b="1" dirty="0" err="1">
                <a:solidFill>
                  <a:schemeClr val="tx1"/>
                </a:solidFill>
              </a:rPr>
              <a:t>Cartesville</a:t>
            </a:r>
            <a:r>
              <a:rPr lang="en-US" b="1" dirty="0">
                <a:solidFill>
                  <a:schemeClr val="tx1"/>
                </a:solidFill>
              </a:rPr>
              <a:t> Highway</a:t>
            </a:r>
          </a:p>
          <a:p>
            <a:r>
              <a:rPr lang="en-US" b="1" dirty="0">
                <a:solidFill>
                  <a:schemeClr val="tx1"/>
                </a:solidFill>
              </a:rPr>
              <a:t>Lamar, SC 29069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4B779A0-B981-483D-ADAD-2CADB5212EFE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6162010" y="3981681"/>
            <a:ext cx="3256674" cy="717036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223 Hall Street</a:t>
            </a:r>
          </a:p>
          <a:p>
            <a:r>
              <a:rPr lang="en-US" b="1" dirty="0">
                <a:solidFill>
                  <a:schemeClr val="tx1"/>
                </a:solidFill>
              </a:rPr>
              <a:t>Society Hill, SC 29593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8F76B11-E4F7-4D2E-965A-7B8600D064FF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355893" y="5910244"/>
            <a:ext cx="867600" cy="868680"/>
          </a:xfrm>
        </p:spPr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17B98B09-DE4C-42CF-944C-008E5027B74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728592" y="5920110"/>
            <a:ext cx="867600" cy="868680"/>
          </a:xfrm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2859FA8-6C93-4004-879F-A852A5052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56" y="5809072"/>
            <a:ext cx="969852" cy="969852"/>
          </a:xfrm>
          <a:prstGeom prst="rect">
            <a:avLst/>
          </a:prstGeom>
        </p:spPr>
      </p:pic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F10714EF-CA83-450D-BFC7-4D107698E46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958653" y="5910244"/>
            <a:ext cx="867600" cy="868680"/>
          </a:xfrm>
        </p:spPr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518E76DC-516D-4C54-9125-34228FAC747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429941" y="5910244"/>
            <a:ext cx="867600" cy="868680"/>
          </a:xfrm>
        </p:spPr>
      </p:sp>
    </p:spTree>
    <p:extLst>
      <p:ext uri="{BB962C8B-B14F-4D97-AF65-F5344CB8AC3E}">
        <p14:creationId xmlns:p14="http://schemas.microsoft.com/office/powerpoint/2010/main" val="70160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8" grpId="0" build="p"/>
      <p:bldP spid="9" grpId="0" build="p"/>
      <p:bldP spid="11" grpId="0" build="p"/>
      <p:bldP spid="12" grpId="0" build="p"/>
      <p:bldP spid="14" grpId="0" build="p"/>
      <p:bldP spid="1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33C2E-1977-40BD-8194-FFAA92F59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COMMUNITY SERVICE PROGRAMS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ABA256-8519-42C7-BF9C-F3966AE7F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A18759-B9AA-49AB-A320-92AF51051E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2021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1A82EA-6DCE-481E-A52B-94F31EADA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we serve our communities!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8D17C52-2677-43B1-946D-7BD55473EE9D}"/>
              </a:ext>
            </a:extLst>
          </p:cNvPr>
          <p:cNvSpPr txBox="1">
            <a:spLocks/>
          </p:cNvSpPr>
          <p:nvPr/>
        </p:nvSpPr>
        <p:spPr>
          <a:xfrm>
            <a:off x="1403620" y="1512649"/>
            <a:ext cx="9384760" cy="9158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chemeClr val="accent6">
                    <a:lumMod val="75000"/>
                  </a:schemeClr>
                </a:solidFill>
              </a:rPr>
              <a:t>What We Do!!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AD5B2F-031D-4F0C-AE99-7711AF3AF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8" y="5625751"/>
            <a:ext cx="1123571" cy="112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9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071DD-D1ED-4494-BAB0-E44D84460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800" y="338997"/>
            <a:ext cx="4964000" cy="1325563"/>
          </a:xfrm>
        </p:spPr>
        <p:txBody>
          <a:bodyPr>
            <a:normAutofit/>
          </a:bodyPr>
          <a:lstStyle/>
          <a:p>
            <a:r>
              <a:rPr lang="en-US" sz="8800" dirty="0"/>
              <a:t>GRANTS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046CD-889C-4A2E-8DC3-BED5C7901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r>
              <a:rPr lang="en-US" u="sng" dirty="0"/>
              <a:t>Low-Income Home Energy Assistance Program (LIHEAP)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8E0C3E-549F-4B12-BC1D-70D49FDEE3E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LIHEAP provides funds to assist individuals with home energy bills, energy crises and weatherization and energy-related minor home repairs.</a:t>
            </a:r>
          </a:p>
          <a:p>
            <a:r>
              <a:rPr lang="en-US" b="1" dirty="0"/>
              <a:t>Direct Assistance (DA)</a:t>
            </a:r>
          </a:p>
          <a:p>
            <a:r>
              <a:rPr lang="en-US" b="1" dirty="0"/>
              <a:t>Emergency Crisis Intervention Program (ECIP)</a:t>
            </a:r>
          </a:p>
          <a:p>
            <a:r>
              <a:rPr lang="en-US" b="1" dirty="0"/>
              <a:t>LIHEAP Special Assistance Program (LSAP)</a:t>
            </a:r>
          </a:p>
          <a:p>
            <a:r>
              <a:rPr lang="en-US" b="1" dirty="0"/>
              <a:t>Project Share Neighborhood Fund</a:t>
            </a:r>
          </a:p>
          <a:p>
            <a:r>
              <a:rPr lang="en-US" b="1" dirty="0"/>
              <a:t>Select LIHEAP Assistance Payment Plan (SLAPP)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C7831C-5C8A-4D10-8B69-B54C753E23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763" y="417243"/>
            <a:ext cx="5183188" cy="823912"/>
          </a:xfrm>
        </p:spPr>
        <p:txBody>
          <a:bodyPr anchor="t">
            <a:normAutofit fontScale="92500" lnSpcReduction="10000"/>
          </a:bodyPr>
          <a:lstStyle/>
          <a:p>
            <a:r>
              <a:rPr lang="en-US" u="sng" dirty="0"/>
              <a:t>Community Services Block Grant</a:t>
            </a:r>
          </a:p>
          <a:p>
            <a:r>
              <a:rPr lang="en-US" u="sng" dirty="0"/>
              <a:t>(CSBG)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3B47294-B529-4908-976B-4F8ECE7A4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27968E-142A-49A3-8ED6-285EDE03F3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48237" y="528637"/>
            <a:ext cx="610772" cy="328893"/>
          </a:xfrm>
        </p:spPr>
        <p:txBody>
          <a:bodyPr>
            <a:normAutofit/>
          </a:bodyPr>
          <a:lstStyle/>
          <a:p>
            <a:r>
              <a:rPr lang="en-US" b="1" dirty="0"/>
              <a:t>2021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2BF507-75ED-4F09-959F-8E0854B6033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9761" y="1241155"/>
            <a:ext cx="5157787" cy="30449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CSBG enables DCCAA to strengthen eligible households in areas of education, employment, emergency, energy, health, housing income tax preparation, nutrition and youth leadership.</a:t>
            </a:r>
          </a:p>
          <a:p>
            <a:r>
              <a:rPr lang="en-US" b="1" dirty="0"/>
              <a:t>College Student Summer Employment</a:t>
            </a:r>
          </a:p>
          <a:p>
            <a:r>
              <a:rPr lang="en-US" b="1" dirty="0"/>
              <a:t>General Emergency Assistance Program (GEAP)</a:t>
            </a:r>
          </a:p>
          <a:p>
            <a:r>
              <a:rPr lang="en-US" b="1" dirty="0"/>
              <a:t>Job Supportive Services</a:t>
            </a:r>
          </a:p>
          <a:p>
            <a:r>
              <a:rPr lang="en-US" b="1" dirty="0"/>
              <a:t>Senior Employment Program</a:t>
            </a:r>
          </a:p>
          <a:p>
            <a:r>
              <a:rPr lang="en-US" b="1" dirty="0"/>
              <a:t>Volunteer Income Tax Assistance Program (VITA)</a:t>
            </a:r>
          </a:p>
          <a:p>
            <a:r>
              <a:rPr lang="en-US" b="1" dirty="0"/>
              <a:t>Youth Leadership Program (YLP)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65A3D5-600D-4F22-890C-0C7D4BBB0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5" y="5668394"/>
            <a:ext cx="1038288" cy="1038288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2BFD443-BFDD-4993-B118-349D719205DB}"/>
              </a:ext>
            </a:extLst>
          </p:cNvPr>
          <p:cNvSpPr txBox="1">
            <a:spLocks/>
          </p:cNvSpPr>
          <p:nvPr/>
        </p:nvSpPr>
        <p:spPr>
          <a:xfrm>
            <a:off x="6409763" y="4761975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Emergency Solutions Grant (ESG)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5E70FBBA-39C9-419B-B389-EE03CC942C3D}"/>
              </a:ext>
            </a:extLst>
          </p:cNvPr>
          <p:cNvSpPr txBox="1">
            <a:spLocks/>
          </p:cNvSpPr>
          <p:nvPr/>
        </p:nvSpPr>
        <p:spPr>
          <a:xfrm>
            <a:off x="6409762" y="5292352"/>
            <a:ext cx="5157787" cy="1148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ESG helps DCCAA alleviate homelessness through homelessness prevention (rental housing) and rapid rehousing of homeless persons.</a:t>
            </a:r>
          </a:p>
        </p:txBody>
      </p:sp>
    </p:spTree>
    <p:extLst>
      <p:ext uri="{BB962C8B-B14F-4D97-AF65-F5344CB8AC3E}">
        <p14:creationId xmlns:p14="http://schemas.microsoft.com/office/powerpoint/2010/main" val="263795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  <p:bldP spid="6" grpId="0" build="p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49212-ABCC-423B-A5BB-8F087B169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2021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2C4DE4C1-E6F3-48EC-A26B-57BBBF59355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>
          <a:xfrm>
            <a:off x="0" y="1659525"/>
            <a:ext cx="12192000" cy="451713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A59256-74C7-41C0-B92C-9360E8768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05" y="5657517"/>
            <a:ext cx="1038288" cy="10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3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LIHEAP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49212-ABCC-423B-A5BB-8F087B169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2021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71A99E5-CAA8-42BF-B528-03FE1EC5CFB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FAACE40-376E-4E81-A0E6-B8DFE73A8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190734"/>
              </p:ext>
            </p:extLst>
          </p:nvPr>
        </p:nvGraphicFramePr>
        <p:xfrm>
          <a:off x="0" y="1659525"/>
          <a:ext cx="12115800" cy="451713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657597">
                  <a:extLst>
                    <a:ext uri="{9D8B030D-6E8A-4147-A177-3AD203B41FA5}">
                      <a16:colId xmlns:a16="http://schemas.microsoft.com/office/drawing/2014/main" val="235986460"/>
                    </a:ext>
                  </a:extLst>
                </a:gridCol>
                <a:gridCol w="1983129">
                  <a:extLst>
                    <a:ext uri="{9D8B030D-6E8A-4147-A177-3AD203B41FA5}">
                      <a16:colId xmlns:a16="http://schemas.microsoft.com/office/drawing/2014/main" val="1804483917"/>
                    </a:ext>
                  </a:extLst>
                </a:gridCol>
                <a:gridCol w="2514459">
                  <a:extLst>
                    <a:ext uri="{9D8B030D-6E8A-4147-A177-3AD203B41FA5}">
                      <a16:colId xmlns:a16="http://schemas.microsoft.com/office/drawing/2014/main" val="3112840416"/>
                    </a:ext>
                  </a:extLst>
                </a:gridCol>
                <a:gridCol w="1244133">
                  <a:extLst>
                    <a:ext uri="{9D8B030D-6E8A-4147-A177-3AD203B41FA5}">
                      <a16:colId xmlns:a16="http://schemas.microsoft.com/office/drawing/2014/main" val="2958772788"/>
                    </a:ext>
                  </a:extLst>
                </a:gridCol>
                <a:gridCol w="1337677">
                  <a:extLst>
                    <a:ext uri="{9D8B030D-6E8A-4147-A177-3AD203B41FA5}">
                      <a16:colId xmlns:a16="http://schemas.microsoft.com/office/drawing/2014/main" val="1542728108"/>
                    </a:ext>
                  </a:extLst>
                </a:gridCol>
                <a:gridCol w="1648243">
                  <a:extLst>
                    <a:ext uri="{9D8B030D-6E8A-4147-A177-3AD203B41FA5}">
                      <a16:colId xmlns:a16="http://schemas.microsoft.com/office/drawing/2014/main" val="625478394"/>
                    </a:ext>
                  </a:extLst>
                </a:gridCol>
                <a:gridCol w="1730562">
                  <a:extLst>
                    <a:ext uri="{9D8B030D-6E8A-4147-A177-3AD203B41FA5}">
                      <a16:colId xmlns:a16="http://schemas.microsoft.com/office/drawing/2014/main" val="2394993749"/>
                    </a:ext>
                  </a:extLst>
                </a:gridCol>
              </a:tblGrid>
              <a:tr h="757008">
                <a:tc>
                  <a:txBody>
                    <a:bodyPr/>
                    <a:lstStyle/>
                    <a:p>
                      <a:pPr marL="64770" marR="0" algn="ctr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Program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 algn="ctr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Expected</a:t>
                      </a:r>
                      <a:r>
                        <a:rPr lang="en-US" sz="14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Outcome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 algn="ctr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Achieved Outcome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 algn="ctr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Budget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26225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Expended</a:t>
                      </a:r>
                      <a:r>
                        <a:rPr lang="en-US" sz="1400" b="1" spc="1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Budget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39052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Committed</a:t>
                      </a:r>
                      <a:r>
                        <a:rPr lang="en-US" sz="1400" b="1" spc="12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(DBA)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 algn="ctr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Remaining</a:t>
                      </a: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(DBA)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3035260"/>
                  </a:ext>
                </a:extLst>
              </a:tr>
              <a:tr h="1129284"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LSAP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11239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125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households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lang="en-US" sz="1200" b="1" spc="10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receive</a:t>
                      </a:r>
                      <a:r>
                        <a:rPr lang="en-US" sz="12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$1,000</a:t>
                      </a:r>
                      <a:r>
                        <a:rPr lang="en-US" sz="12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LIHEAP</a:t>
                      </a:r>
                      <a:r>
                        <a:rPr lang="en-US" sz="1200" b="1" spc="14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special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assistance.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households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assisted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$125,000.00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$64,113.89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$0.00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$60,886.11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3934559"/>
                  </a:ext>
                </a:extLst>
              </a:tr>
              <a:tr h="1129284"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LIHEAP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21463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900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households</a:t>
                      </a:r>
                      <a:r>
                        <a:rPr lang="en-US" sz="12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lang="en-US" sz="1200" b="1" spc="12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receive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assistance.</a:t>
                      </a:r>
                      <a:r>
                        <a:rPr lang="en-US" sz="1200" b="1" spc="14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540 DA/360 ECIP.  300 households will receive COVID assistance.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218</a:t>
                      </a:r>
                      <a:r>
                        <a:rPr lang="en-US" sz="1200" b="1" spc="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DA/91</a:t>
                      </a:r>
                      <a:r>
                        <a:rPr lang="en-US" sz="1200" b="1" spc="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ECIP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47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applications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accepted.  303 Households received COVID assistance.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$359,036.62</a:t>
                      </a:r>
                    </a:p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$308,744.00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$140,277.42</a:t>
                      </a:r>
                    </a:p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$281,330.77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$0.00</a:t>
                      </a:r>
                    </a:p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$0.00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$218,759.20</a:t>
                      </a:r>
                    </a:p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$27,413.23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740997"/>
                  </a:ext>
                </a:extLst>
              </a:tr>
              <a:tr h="1501560"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LIHEAP</a:t>
                      </a:r>
                      <a:r>
                        <a:rPr lang="en-US" sz="1200" b="1" spc="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Supp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17462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Households will receive assistance from extra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funds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from</a:t>
                      </a:r>
                      <a:r>
                        <a:rPr lang="en-US" sz="1200" b="1" spc="13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OEO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lang="en-US" sz="1200" b="1" spc="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spent</a:t>
                      </a:r>
                      <a:r>
                        <a:rPr lang="en-US" sz="12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</a:t>
                      </a:r>
                      <a:r>
                        <a:rPr lang="en-US" sz="1200" b="1" spc="1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12/31/20.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r>
                        <a:rPr lang="en-US" sz="1200" b="1" spc="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r>
                        <a:rPr lang="en-US" sz="12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applications.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$28,131.00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$13,872.46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$0.00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$14,258.57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196926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AA59256-74C7-41C0-B92C-9360E8768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5" y="5657517"/>
            <a:ext cx="1038288" cy="10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4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CSBG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49212-ABCC-423B-A5BB-8F087B169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2021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2AEF159-A533-4DD4-A6B6-F52AEC4066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A59256-74C7-41C0-B92C-9360E8768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5" y="5657517"/>
            <a:ext cx="1038288" cy="1038288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059A09D-8E3E-4E83-A45F-424313F984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535587"/>
              </p:ext>
            </p:extLst>
          </p:nvPr>
        </p:nvGraphicFramePr>
        <p:xfrm>
          <a:off x="0" y="1677953"/>
          <a:ext cx="12191999" cy="453733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866900">
                  <a:extLst>
                    <a:ext uri="{9D8B030D-6E8A-4147-A177-3AD203B41FA5}">
                      <a16:colId xmlns:a16="http://schemas.microsoft.com/office/drawing/2014/main" val="997944175"/>
                    </a:ext>
                  </a:extLst>
                </a:gridCol>
                <a:gridCol w="2085975">
                  <a:extLst>
                    <a:ext uri="{9D8B030D-6E8A-4147-A177-3AD203B41FA5}">
                      <a16:colId xmlns:a16="http://schemas.microsoft.com/office/drawing/2014/main" val="1106297802"/>
                    </a:ext>
                  </a:extLst>
                </a:gridCol>
                <a:gridCol w="2241022">
                  <a:extLst>
                    <a:ext uri="{9D8B030D-6E8A-4147-A177-3AD203B41FA5}">
                      <a16:colId xmlns:a16="http://schemas.microsoft.com/office/drawing/2014/main" val="2991818074"/>
                    </a:ext>
                  </a:extLst>
                </a:gridCol>
                <a:gridCol w="1251957">
                  <a:extLst>
                    <a:ext uri="{9D8B030D-6E8A-4147-A177-3AD203B41FA5}">
                      <a16:colId xmlns:a16="http://schemas.microsoft.com/office/drawing/2014/main" val="579800844"/>
                    </a:ext>
                  </a:extLst>
                </a:gridCol>
                <a:gridCol w="1346090">
                  <a:extLst>
                    <a:ext uri="{9D8B030D-6E8A-4147-A177-3AD203B41FA5}">
                      <a16:colId xmlns:a16="http://schemas.microsoft.com/office/drawing/2014/main" val="1562108883"/>
                    </a:ext>
                  </a:extLst>
                </a:gridCol>
                <a:gridCol w="1658609">
                  <a:extLst>
                    <a:ext uri="{9D8B030D-6E8A-4147-A177-3AD203B41FA5}">
                      <a16:colId xmlns:a16="http://schemas.microsoft.com/office/drawing/2014/main" val="1456896552"/>
                    </a:ext>
                  </a:extLst>
                </a:gridCol>
                <a:gridCol w="1741446">
                  <a:extLst>
                    <a:ext uri="{9D8B030D-6E8A-4147-A177-3AD203B41FA5}">
                      <a16:colId xmlns:a16="http://schemas.microsoft.com/office/drawing/2014/main" val="3450915838"/>
                    </a:ext>
                  </a:extLst>
                </a:gridCol>
              </a:tblGrid>
              <a:tr h="417402">
                <a:tc>
                  <a:txBody>
                    <a:bodyPr/>
                    <a:lstStyle/>
                    <a:p>
                      <a:pPr marL="64770" marR="0" algn="l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pc="-5" dirty="0">
                          <a:effectLst/>
                          <a:latin typeface="Baskerville Old Face" panose="020206020805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Program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 algn="ctr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Expected</a:t>
                      </a:r>
                      <a:r>
                        <a:rPr lang="en-US" sz="14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Outcome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 algn="ctr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Achieved Outcome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 algn="ctr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Budget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26225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Expended</a:t>
                      </a:r>
                      <a:r>
                        <a:rPr lang="en-US" sz="1400" b="1" spc="1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Budget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39052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Committed</a:t>
                      </a:r>
                      <a:r>
                        <a:rPr lang="en-US" sz="1400" b="1" spc="12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(DBA)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 algn="ctr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Remaining</a:t>
                      </a: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(DBA)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9043856"/>
                  </a:ext>
                </a:extLst>
              </a:tr>
              <a:tr h="762120">
                <a:tc>
                  <a:txBody>
                    <a:bodyPr/>
                    <a:lstStyle/>
                    <a:p>
                      <a:pPr marL="64770" marR="15303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College</a:t>
                      </a:r>
                      <a:r>
                        <a:rPr lang="en-US" sz="12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Student</a:t>
                      </a:r>
                      <a:r>
                        <a:rPr lang="en-US" sz="1200" b="1" spc="14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Summer</a:t>
                      </a:r>
                      <a:r>
                        <a:rPr lang="en-US" sz="1200" b="1" spc="10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Employment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8191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College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Students</a:t>
                      </a:r>
                      <a:r>
                        <a:rPr lang="en-US" sz="1200" b="1" spc="13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obtain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part-time</a:t>
                      </a:r>
                      <a:r>
                        <a:rPr lang="en-US" sz="1200" b="1" spc="1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summer</a:t>
                      </a:r>
                      <a:r>
                        <a:rPr lang="en-US" sz="1200" b="1" spc="1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employment</a:t>
                      </a:r>
                      <a:r>
                        <a:rPr lang="en-US" sz="1200" b="1" spc="-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(6/1/20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47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en-US" sz="1200" b="1" spc="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9/30/20)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37147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College</a:t>
                      </a:r>
                      <a:r>
                        <a:rPr lang="en-US" sz="12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students</a:t>
                      </a:r>
                      <a:r>
                        <a:rPr lang="en-US" sz="1200" b="1" spc="14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obtained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part-time</a:t>
                      </a:r>
                      <a:r>
                        <a:rPr lang="en-US" sz="1200" b="1" spc="10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summer</a:t>
                      </a:r>
                      <a:r>
                        <a:rPr lang="en-US" sz="12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employment.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$0.00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$0.00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$0.00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$0.00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8168261"/>
                  </a:ext>
                </a:extLst>
              </a:tr>
              <a:tr h="760995">
                <a:tc>
                  <a:txBody>
                    <a:bodyPr/>
                    <a:lstStyle/>
                    <a:p>
                      <a:pPr marL="64770" marR="2171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GEAP</a:t>
                      </a:r>
                      <a:r>
                        <a:rPr lang="en-US" sz="1200" b="1" spc="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(General</a:t>
                      </a:r>
                      <a:r>
                        <a:rPr lang="en-US" sz="1200" b="1" spc="12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Emergency</a:t>
                      </a:r>
                      <a:r>
                        <a:rPr lang="en-US" sz="1200" b="1" spc="12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Assistance</a:t>
                      </a:r>
                      <a:r>
                        <a:rPr lang="en-US" sz="1200" b="1" spc="1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Program)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9461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households</a:t>
                      </a:r>
                      <a:r>
                        <a:rPr lang="en-US" sz="12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will</a:t>
                      </a:r>
                      <a:r>
                        <a:rPr lang="en-US" sz="1200" b="1" spc="12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receive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assistance</a:t>
                      </a:r>
                      <a:r>
                        <a:rPr lang="en-US" sz="1200" b="1" spc="12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not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 exceed</a:t>
                      </a:r>
                      <a:r>
                        <a:rPr lang="en-US" sz="1200" b="1" spc="-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$1000</a:t>
                      </a:r>
                      <a:r>
                        <a:rPr lang="en-US" sz="1200" b="1" spc="12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per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every</a:t>
                      </a:r>
                      <a:r>
                        <a:rPr lang="en-US" sz="12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years</a:t>
                      </a:r>
                      <a:r>
                        <a:rPr lang="en-US" sz="1200" b="1" spc="14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(1/1/20</a:t>
                      </a:r>
                      <a:r>
                        <a:rPr lang="en-US" sz="1200" b="1" spc="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en-US" sz="12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12/31/20).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43116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173</a:t>
                      </a:r>
                      <a:r>
                        <a:rPr lang="en-US" sz="1200" b="1" spc="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households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have</a:t>
                      </a:r>
                      <a:r>
                        <a:rPr lang="en-US" sz="1200" b="1" spc="13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received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assistance.  </a:t>
                      </a:r>
                    </a:p>
                    <a:p>
                      <a:pPr marL="64770" marR="43116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(31 GEAP, 142 COVID.)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$80,000.00</a:t>
                      </a:r>
                    </a:p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$70,000.00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$36,326.96</a:t>
                      </a:r>
                    </a:p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$67,519.16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$0.00</a:t>
                      </a:r>
                    </a:p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$0.00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$32,582.84</a:t>
                      </a:r>
                    </a:p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$1,481.84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0661290"/>
                  </a:ext>
                </a:extLst>
              </a:tr>
              <a:tr h="762120"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GEAP</a:t>
                      </a:r>
                    </a:p>
                    <a:p>
                      <a:pPr marL="647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Supplement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9461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 Households</a:t>
                      </a:r>
                      <a:r>
                        <a:rPr lang="en-US" sz="1200" b="1" spc="-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will</a:t>
                      </a:r>
                      <a:r>
                        <a:rPr lang="en-US" sz="1200" b="1" spc="14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receive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assistance</a:t>
                      </a:r>
                      <a:r>
                        <a:rPr lang="en-US" sz="1200" b="1" spc="12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not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 exceed</a:t>
                      </a:r>
                      <a:r>
                        <a:rPr lang="en-US" sz="1200" b="1" spc="-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$1000</a:t>
                      </a:r>
                      <a:r>
                        <a:rPr lang="en-US" sz="1200" b="1" spc="12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per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every</a:t>
                      </a:r>
                      <a:r>
                        <a:rPr lang="en-US" sz="12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years</a:t>
                      </a:r>
                      <a:r>
                        <a:rPr lang="en-US" sz="1200" b="1" spc="14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(9/20/20</a:t>
                      </a:r>
                      <a:r>
                        <a:rPr lang="en-US" sz="1200" b="1" spc="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en-US" sz="12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12/31/20).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50101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households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have</a:t>
                      </a:r>
                      <a:r>
                        <a:rPr lang="en-US" sz="1200" b="1" spc="12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received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assistance.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$14,000.00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$13,812.00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$0.00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$188.00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1087528"/>
                  </a:ext>
                </a:extLst>
              </a:tr>
              <a:tr h="911843">
                <a:tc>
                  <a:txBody>
                    <a:bodyPr/>
                    <a:lstStyle/>
                    <a:p>
                      <a:pPr marL="64770" marR="28702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Income</a:t>
                      </a:r>
                      <a:r>
                        <a:rPr lang="en-US" sz="1200" b="1" spc="1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Management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200025">
                        <a:lnSpc>
                          <a:spcPct val="9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families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will</a:t>
                      </a:r>
                      <a:r>
                        <a:rPr lang="en-US" sz="1200" b="1" spc="12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receive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free</a:t>
                      </a:r>
                      <a:r>
                        <a:rPr lang="en-US" sz="1200" b="1" spc="12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electronic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income</a:t>
                      </a:r>
                      <a:r>
                        <a:rPr lang="en-US" sz="1200" b="1" spc="14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tax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preparation</a:t>
                      </a:r>
                      <a:r>
                        <a:rPr lang="en-US" sz="1200" b="1" spc="13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services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during the</a:t>
                      </a:r>
                      <a:r>
                        <a:rPr lang="en-US" sz="1200" b="1" spc="14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program</a:t>
                      </a:r>
                      <a:r>
                        <a:rPr lang="en-US" sz="12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year.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13335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eligible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families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received</a:t>
                      </a:r>
                      <a:r>
                        <a:rPr lang="en-US" sz="1200" b="1" spc="14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free</a:t>
                      </a:r>
                      <a:r>
                        <a:rPr lang="en-US" sz="1200" b="1" spc="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income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tax</a:t>
                      </a:r>
                      <a:r>
                        <a:rPr lang="en-US" sz="1200" b="1" spc="13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preparation.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$0.00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$0.00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$0.00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$0.00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77304"/>
                  </a:ext>
                </a:extLst>
              </a:tr>
              <a:tr h="913532">
                <a:tc>
                  <a:txBody>
                    <a:bodyPr/>
                    <a:lstStyle/>
                    <a:p>
                      <a:pPr marL="64770" marR="208915">
                        <a:lnSpc>
                          <a:spcPct val="99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111760">
                        <a:lnSpc>
                          <a:spcPct val="99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79375">
                        <a:lnSpc>
                          <a:spcPct val="99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08955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917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CSBG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49212-ABCC-423B-A5BB-8F087B169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2021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3FA9E5E-4B74-423B-8F95-027D9B764FD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D8E467C-F451-407A-9941-150F0685DF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973020"/>
              </p:ext>
            </p:extLst>
          </p:nvPr>
        </p:nvGraphicFramePr>
        <p:xfrm>
          <a:off x="0" y="1659525"/>
          <a:ext cx="12192000" cy="451713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767072">
                  <a:extLst>
                    <a:ext uri="{9D8B030D-6E8A-4147-A177-3AD203B41FA5}">
                      <a16:colId xmlns:a16="http://schemas.microsoft.com/office/drawing/2014/main" val="479868218"/>
                    </a:ext>
                  </a:extLst>
                </a:gridCol>
                <a:gridCol w="2114104">
                  <a:extLst>
                    <a:ext uri="{9D8B030D-6E8A-4147-A177-3AD203B41FA5}">
                      <a16:colId xmlns:a16="http://schemas.microsoft.com/office/drawing/2014/main" val="756636792"/>
                    </a:ext>
                  </a:extLst>
                </a:gridCol>
                <a:gridCol w="2680524">
                  <a:extLst>
                    <a:ext uri="{9D8B030D-6E8A-4147-A177-3AD203B41FA5}">
                      <a16:colId xmlns:a16="http://schemas.microsoft.com/office/drawing/2014/main" val="609511054"/>
                    </a:ext>
                  </a:extLst>
                </a:gridCol>
                <a:gridCol w="1326302">
                  <a:extLst>
                    <a:ext uri="{9D8B030D-6E8A-4147-A177-3AD203B41FA5}">
                      <a16:colId xmlns:a16="http://schemas.microsoft.com/office/drawing/2014/main" val="696262997"/>
                    </a:ext>
                  </a:extLst>
                </a:gridCol>
                <a:gridCol w="1426024">
                  <a:extLst>
                    <a:ext uri="{9D8B030D-6E8A-4147-A177-3AD203B41FA5}">
                      <a16:colId xmlns:a16="http://schemas.microsoft.com/office/drawing/2014/main" val="834054526"/>
                    </a:ext>
                  </a:extLst>
                </a:gridCol>
                <a:gridCol w="2877974">
                  <a:extLst>
                    <a:ext uri="{9D8B030D-6E8A-4147-A177-3AD203B41FA5}">
                      <a16:colId xmlns:a16="http://schemas.microsoft.com/office/drawing/2014/main" val="2651307719"/>
                    </a:ext>
                  </a:extLst>
                </a:gridCol>
              </a:tblGrid>
              <a:tr h="517681">
                <a:tc>
                  <a:txBody>
                    <a:bodyPr/>
                    <a:lstStyle/>
                    <a:p>
                      <a:pPr marL="64770" marR="28702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Program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200025" algn="ctr">
                        <a:lnSpc>
                          <a:spcPct val="9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Expected</a:t>
                      </a:r>
                      <a:r>
                        <a:rPr lang="en-US" sz="14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Outcome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1333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Achieved Outcome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 algn="ctr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Budget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 algn="ctr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Expended</a:t>
                      </a:r>
                      <a:r>
                        <a:rPr lang="en-US" sz="1400" b="1" spc="1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Budget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 algn="ctr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Remaining</a:t>
                      </a: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(DBA)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759852"/>
                  </a:ext>
                </a:extLst>
              </a:tr>
              <a:tr h="1278836">
                <a:tc>
                  <a:txBody>
                    <a:bodyPr/>
                    <a:lstStyle/>
                    <a:p>
                      <a:pPr marL="64770" marR="208915">
                        <a:lnSpc>
                          <a:spcPct val="99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Job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Supportive</a:t>
                      </a:r>
                      <a:r>
                        <a:rPr lang="en-US" sz="1200" b="1" spc="12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Services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111760">
                        <a:lnSpc>
                          <a:spcPct val="99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individual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enrolled</a:t>
                      </a:r>
                      <a:r>
                        <a:rPr lang="en-US" sz="1200" b="1" spc="1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tech</a:t>
                      </a:r>
                      <a:r>
                        <a:rPr lang="en-US" sz="1200" b="1" spc="-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</a:t>
                      </a:r>
                      <a:r>
                        <a:rPr lang="en-US" sz="12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trade</a:t>
                      </a:r>
                      <a:r>
                        <a:rPr lang="en-US" sz="1200" b="1" spc="12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school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will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receive</a:t>
                      </a:r>
                      <a:r>
                        <a:rPr lang="en-US" sz="1200" b="1" spc="12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tuition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assistance</a:t>
                      </a:r>
                      <a:r>
                        <a:rPr lang="en-US" sz="1200" b="1" spc="10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exceed</a:t>
                      </a:r>
                      <a:r>
                        <a:rPr lang="en-US" sz="1200" b="1" spc="-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$750.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79375">
                        <a:lnSpc>
                          <a:spcPct val="99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individual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received</a:t>
                      </a:r>
                      <a:r>
                        <a:rPr lang="en-US" sz="1200" b="1" spc="14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assistance.</a:t>
                      </a:r>
                      <a:r>
                        <a:rPr lang="en-US" sz="1200" b="1" spc="23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Remainder</a:t>
                      </a:r>
                      <a:r>
                        <a:rPr lang="en-US" sz="12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en-US" sz="1200" b="1" spc="15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funds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were</a:t>
                      </a:r>
                      <a:r>
                        <a:rPr lang="en-US" sz="12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moved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lang="en-US" sz="1200" b="1" spc="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GEAP</a:t>
                      </a:r>
                      <a:r>
                        <a:rPr lang="en-US" sz="1200" b="1" spc="13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lang="en-US" sz="1200" b="1" spc="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provide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extra</a:t>
                      </a:r>
                      <a:r>
                        <a:rPr lang="en-US" sz="1200" b="1" spc="12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rental/rent deposit</a:t>
                      </a:r>
                      <a:r>
                        <a:rPr lang="en-US" sz="1200" b="1" spc="14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assistance.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$5,250.00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$4,500.00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$750.00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0956825"/>
                  </a:ext>
                </a:extLst>
              </a:tr>
              <a:tr h="1278836">
                <a:tc>
                  <a:txBody>
                    <a:bodyPr/>
                    <a:lstStyle/>
                    <a:p>
                      <a:pPr marL="64770" marR="208915">
                        <a:lnSpc>
                          <a:spcPct val="99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Senior</a:t>
                      </a:r>
                      <a:r>
                        <a:rPr lang="en-US" sz="1200" b="1" spc="1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Employment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111760">
                        <a:lnSpc>
                          <a:spcPct val="99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Senior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Citizens</a:t>
                      </a:r>
                      <a:r>
                        <a:rPr lang="en-US" sz="1200" b="1" spc="-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will</a:t>
                      </a:r>
                      <a:r>
                        <a:rPr lang="en-US" sz="1200" b="1" spc="14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gain</a:t>
                      </a:r>
                      <a:r>
                        <a:rPr lang="en-US" sz="12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part-time</a:t>
                      </a:r>
                      <a:r>
                        <a:rPr lang="en-US" sz="1200" b="1" spc="14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employment</a:t>
                      </a:r>
                      <a:r>
                        <a:rPr lang="en-US" sz="1200" b="1" spc="13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(01/1/20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–</a:t>
                      </a:r>
                      <a:r>
                        <a:rPr lang="en-US" sz="1200" b="1" spc="1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12/31/20).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24447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Senior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worked with the agency.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$10,069.17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$10,069.17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$0.00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937561"/>
                  </a:ext>
                </a:extLst>
              </a:tr>
              <a:tr h="1441783">
                <a:tc>
                  <a:txBody>
                    <a:bodyPr/>
                    <a:lstStyle/>
                    <a:p>
                      <a:pPr marL="64770" marR="208915">
                        <a:lnSpc>
                          <a:spcPct val="99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Youth</a:t>
                      </a:r>
                      <a:r>
                        <a:rPr lang="en-US" sz="1200" b="1" spc="-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Leadership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111760">
                        <a:lnSpc>
                          <a:spcPct val="99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 school</a:t>
                      </a:r>
                      <a:r>
                        <a:rPr lang="en-US" sz="1200" b="1" spc="10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students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lang="en-US" sz="1200" b="1" spc="12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participate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</a:t>
                      </a:r>
                      <a:r>
                        <a:rPr lang="en-US" sz="1200" b="1" spc="14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education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lang="en-US" sz="1200" b="1" spc="14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summer</a:t>
                      </a:r>
                      <a:r>
                        <a:rPr lang="en-US" sz="1200" b="1" spc="1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employment</a:t>
                      </a:r>
                      <a:r>
                        <a:rPr lang="en-US" sz="1200" b="1" spc="13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opportunities.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students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have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4770" marR="24447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participated.</a:t>
                      </a:r>
                      <a:r>
                        <a:rPr lang="en-US" sz="1200" b="1" spc="23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en-US" sz="12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worked</a:t>
                      </a:r>
                      <a:r>
                        <a:rPr lang="en-US" sz="1200" b="1" spc="14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during summer</a:t>
                      </a:r>
                      <a:r>
                        <a:rPr lang="en-US" sz="1200" b="1" spc="12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employment</a:t>
                      </a:r>
                      <a:r>
                        <a:rPr lang="en-US" sz="1200" b="1" spc="-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(one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left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</a:t>
                      </a:r>
                      <a:r>
                        <a:rPr lang="en-US" sz="1200" b="1" spc="10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college</a:t>
                      </a:r>
                      <a:r>
                        <a:rPr lang="en-US" sz="12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before</a:t>
                      </a:r>
                      <a:r>
                        <a:rPr lang="en-US" sz="12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employment</a:t>
                      </a:r>
                      <a:r>
                        <a:rPr lang="en-US" sz="1200" b="1" spc="13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began).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$33,200.00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$27,067.80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$6,132.20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248268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AA59256-74C7-41C0-B92C-9360E8768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5" y="5657517"/>
            <a:ext cx="1038288" cy="10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4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ELT">
      <a:dk1>
        <a:sysClr val="windowText" lastClr="000000"/>
      </a:dk1>
      <a:lt1>
        <a:sysClr val="window" lastClr="FFFFFF"/>
      </a:lt1>
      <a:dk2>
        <a:srgbClr val="FFCD6B"/>
      </a:dk2>
      <a:lt2>
        <a:srgbClr val="BE005A"/>
      </a:lt2>
      <a:accent1>
        <a:srgbClr val="3B2CAC"/>
      </a:accent1>
      <a:accent2>
        <a:srgbClr val="0062FF"/>
      </a:accent2>
      <a:accent3>
        <a:srgbClr val="007A00"/>
      </a:accent3>
      <a:accent4>
        <a:srgbClr val="DE6600"/>
      </a:accent4>
      <a:accent5>
        <a:srgbClr val="AC0037"/>
      </a:accent5>
      <a:accent6>
        <a:srgbClr val="FFFF00"/>
      </a:accent6>
      <a:hlink>
        <a:srgbClr val="FFFFFF"/>
      </a:hlink>
      <a:folHlink>
        <a:srgbClr val="FFFFFF"/>
      </a:folHlink>
    </a:clrScheme>
    <a:fontScheme name="Custom 2">
      <a:majorFont>
        <a:latin typeface="Avenir Next LT Pro"/>
        <a:ea typeface=""/>
        <a:cs typeface=""/>
      </a:majorFont>
      <a:minorFont>
        <a:latin typeface="Speak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bg2">
                <a:alpha val="85000"/>
              </a:schemeClr>
            </a:gs>
            <a:gs pos="100000">
              <a:schemeClr val="accent1">
                <a:alpha val="85000"/>
              </a:schemeClr>
            </a:gs>
          </a:gsLst>
          <a:lin ang="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LT_Template_ModernBoldSophisticated_MO -v5" id="{DF46818F-9661-49C4-BAE8-F3223317B502}" vid="{463BCE77-CCA7-43EE-ABCB-1B1D536A66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9fc9171bb41dc08635275f351de8590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29387215989a890c06011de04edfe97d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42AFFF-C96F-4C05-9045-3240A5329ECA}">
  <ds:schemaRefs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elements/1.1/"/>
    <ds:schemaRef ds:uri="http://schemas.microsoft.com/office/2006/documentManagement/types"/>
    <ds:schemaRef ds:uri="http://www.w3.org/XML/1998/namespace"/>
    <ds:schemaRef ds:uri="71af3243-3dd4-4a8d-8c0d-dd76da1f02a5"/>
    <ds:schemaRef ds:uri="http://schemas.microsoft.com/office/infopath/2007/PartnerControls"/>
    <ds:schemaRef ds:uri="16c05727-aa75-4e4a-9b5f-8a80a1165891"/>
  </ds:schemaRefs>
</ds:datastoreItem>
</file>

<file path=customXml/itemProps2.xml><?xml version="1.0" encoding="utf-8"?>
<ds:datastoreItem xmlns:ds="http://schemas.openxmlformats.org/officeDocument/2006/customXml" ds:itemID="{504F5DC0-7B0F-411B-A0C5-A1B1D5EB33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7F9CC6-F7CA-41EA-81DA-97EFF19429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Modern bold sophisticated presentation</Template>
  <TotalTime>0</TotalTime>
  <Words>913</Words>
  <Application>Microsoft Office PowerPoint</Application>
  <PresentationFormat>Widescreen</PresentationFormat>
  <Paragraphs>235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Avenir Next LT Pro</vt:lpstr>
      <vt:lpstr>Wingdings</vt:lpstr>
      <vt:lpstr>Baskerville Old Face</vt:lpstr>
      <vt:lpstr>Calibri</vt:lpstr>
      <vt:lpstr>Speak Pro</vt:lpstr>
      <vt:lpstr>Arial</vt:lpstr>
      <vt:lpstr>Times New Roman</vt:lpstr>
      <vt:lpstr>Office Theme</vt:lpstr>
      <vt:lpstr>Darlington County Community Action Agency</vt:lpstr>
      <vt:lpstr>COMMUNITY SERVICES</vt:lpstr>
      <vt:lpstr>WHERE ARE WE?</vt:lpstr>
      <vt:lpstr>COMMUNITY SERVICE PROGRAMS</vt:lpstr>
      <vt:lpstr>GRANTS</vt:lpstr>
      <vt:lpstr>HIGHLIGHTS</vt:lpstr>
      <vt:lpstr>LIHEAP</vt:lpstr>
      <vt:lpstr>CSBG</vt:lpstr>
      <vt:lpstr>CSBG</vt:lpstr>
      <vt:lpstr>2021 PROJECTIONS</vt:lpstr>
      <vt:lpstr>PROGRAM OVERVIEW</vt:lpstr>
      <vt:lpstr>Upcoming Events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2020-01-29T17:29:05Z</dcterms:created>
  <dcterms:modified xsi:type="dcterms:W3CDTF">2021-03-25T16:52:40Z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